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2"/>
  </p:notesMasterIdLst>
  <p:sldIdLst>
    <p:sldId id="265" r:id="rId2"/>
    <p:sldId id="257" r:id="rId3"/>
    <p:sldId id="260" r:id="rId4"/>
    <p:sldId id="259" r:id="rId5"/>
    <p:sldId id="266" r:id="rId6"/>
    <p:sldId id="267" r:id="rId7"/>
    <p:sldId id="272" r:id="rId8"/>
    <p:sldId id="274" r:id="rId9"/>
    <p:sldId id="275" r:id="rId10"/>
    <p:sldId id="278" r:id="rId11"/>
    <p:sldId id="279" r:id="rId12"/>
    <p:sldId id="263" r:id="rId13"/>
    <p:sldId id="280" r:id="rId14"/>
    <p:sldId id="281" r:id="rId15"/>
    <p:sldId id="282" r:id="rId16"/>
    <p:sldId id="283" r:id="rId17"/>
    <p:sldId id="284" r:id="rId18"/>
    <p:sldId id="26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5D862-C2EA-8ABC-5D0B-130EB1F4E5D4}" v="960" dt="2025-05-07T17:45:38.357"/>
    <p1510:client id="{2E571263-E70A-3523-F50D-5F7E4E77A6B7}" v="7" dt="2025-05-07T13:34:32.809"/>
    <p1510:client id="{3F3A7B34-1B30-4048-9C7E-B1B30885DD32}" v="75" dt="2025-05-07T22:21:48.806"/>
    <p1510:client id="{5C0E1895-E511-DC13-325D-234F657B0C40}" v="28" dt="2025-05-07T23:50:46.994"/>
    <p1510:client id="{8A30EDCC-6BAE-3E3F-FAF8-FD0DBC82CBC1}" v="197" dt="2025-05-07T17:31:53.533"/>
    <p1510:client id="{9B38DACD-D8BB-6DE9-11FB-1D6B71F0AA6A}" v="8" dt="2025-05-07T23:43:45.604"/>
    <p1510:client id="{AB7B5EB4-F167-04AA-86B2-9F3B9E7F1A77}" v="220" dt="2025-05-07T15:43:51.673"/>
    <p1510:client id="{D0DDCC7A-D419-E013-67D9-98890C481BE9}" v="1" dt="2025-05-07T18:01:30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B3892-4384-4551-8941-233C161BB7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69ADEA-C620-48EB-99CF-DB6B8B5D7E40}">
      <dgm:prSet/>
      <dgm:spPr/>
      <dgm:t>
        <a:bodyPr/>
        <a:lstStyle/>
        <a:p>
          <a:pPr>
            <a:defRPr cap="all"/>
          </a:pPr>
          <a:r>
            <a:rPr lang="en-US"/>
            <a:t>Fulfill 2025 Planting Requirements</a:t>
          </a:r>
        </a:p>
      </dgm:t>
    </dgm:pt>
    <dgm:pt modelId="{C0E51263-9D12-44A2-B44D-37B0D31F14EB}" type="parTrans" cxnId="{5E632E1B-D6CA-4B6F-9AE8-566559C566C5}">
      <dgm:prSet/>
      <dgm:spPr/>
      <dgm:t>
        <a:bodyPr/>
        <a:lstStyle/>
        <a:p>
          <a:endParaRPr lang="en-US"/>
        </a:p>
      </dgm:t>
    </dgm:pt>
    <dgm:pt modelId="{1886E7A1-7E22-4FDC-B32A-EDE61EC41E8E}" type="sibTrans" cxnId="{5E632E1B-D6CA-4B6F-9AE8-566559C566C5}">
      <dgm:prSet/>
      <dgm:spPr/>
      <dgm:t>
        <a:bodyPr/>
        <a:lstStyle/>
        <a:p>
          <a:endParaRPr lang="en-US"/>
        </a:p>
      </dgm:t>
    </dgm:pt>
    <dgm:pt modelId="{E4D21A4A-DAC3-471C-9F57-E5EA73E09331}">
      <dgm:prSet/>
      <dgm:spPr/>
      <dgm:t>
        <a:bodyPr/>
        <a:lstStyle/>
        <a:p>
          <a:pPr>
            <a:defRPr cap="all"/>
          </a:pPr>
          <a:r>
            <a:rPr lang="en-US"/>
            <a:t>Maximize Use of Garden Beds</a:t>
          </a:r>
        </a:p>
      </dgm:t>
    </dgm:pt>
    <dgm:pt modelId="{CC051792-B1AA-47CB-BD9B-EC882D08989F}" type="parTrans" cxnId="{C6BCFB5B-58BE-4A5C-875E-CF7601C060A2}">
      <dgm:prSet/>
      <dgm:spPr/>
      <dgm:t>
        <a:bodyPr/>
        <a:lstStyle/>
        <a:p>
          <a:endParaRPr lang="en-US"/>
        </a:p>
      </dgm:t>
    </dgm:pt>
    <dgm:pt modelId="{7662E29D-A9E5-4DB9-8136-9BBAF23C4D45}" type="sibTrans" cxnId="{C6BCFB5B-58BE-4A5C-875E-CF7601C060A2}">
      <dgm:prSet/>
      <dgm:spPr/>
      <dgm:t>
        <a:bodyPr/>
        <a:lstStyle/>
        <a:p>
          <a:endParaRPr lang="en-US"/>
        </a:p>
      </dgm:t>
    </dgm:pt>
    <dgm:pt modelId="{A69C3D2B-C31B-450A-AB11-2C3366DFBD86}">
      <dgm:prSet/>
      <dgm:spPr/>
      <dgm:t>
        <a:bodyPr/>
        <a:lstStyle/>
        <a:p>
          <a:pPr>
            <a:defRPr cap="all"/>
          </a:pPr>
          <a:r>
            <a:rPr lang="en-US"/>
            <a:t>Adhere to Special Plant Rules</a:t>
          </a:r>
        </a:p>
      </dgm:t>
    </dgm:pt>
    <dgm:pt modelId="{56BC2DBC-53EE-4CC5-91F2-B50AD5C8DBD0}" type="parTrans" cxnId="{125F545D-67F1-4349-B53C-C41791408CA2}">
      <dgm:prSet/>
      <dgm:spPr/>
      <dgm:t>
        <a:bodyPr/>
        <a:lstStyle/>
        <a:p>
          <a:endParaRPr lang="en-US"/>
        </a:p>
      </dgm:t>
    </dgm:pt>
    <dgm:pt modelId="{14015765-A422-4EBB-A084-9DD2E5E39C37}" type="sibTrans" cxnId="{125F545D-67F1-4349-B53C-C41791408CA2}">
      <dgm:prSet/>
      <dgm:spPr/>
      <dgm:t>
        <a:bodyPr/>
        <a:lstStyle/>
        <a:p>
          <a:endParaRPr lang="en-US"/>
        </a:p>
      </dgm:t>
    </dgm:pt>
    <dgm:pt modelId="{7BD71F4E-A082-4A7C-91A7-C5B610C01AC7}">
      <dgm:prSet/>
      <dgm:spPr/>
      <dgm:t>
        <a:bodyPr/>
        <a:lstStyle/>
        <a:p>
          <a:pPr>
            <a:defRPr cap="all"/>
          </a:pPr>
          <a:r>
            <a:rPr lang="en-US"/>
            <a:t>Leverage Optimization</a:t>
          </a:r>
        </a:p>
      </dgm:t>
    </dgm:pt>
    <dgm:pt modelId="{A751E467-2930-47BB-91EA-9033ADD031C1}" type="parTrans" cxnId="{B0455E58-2D47-4529-A73C-1990321F9CB4}">
      <dgm:prSet/>
      <dgm:spPr/>
      <dgm:t>
        <a:bodyPr/>
        <a:lstStyle/>
        <a:p>
          <a:endParaRPr lang="en-US"/>
        </a:p>
      </dgm:t>
    </dgm:pt>
    <dgm:pt modelId="{DEF999F8-41E6-42D8-8D8E-5CF7ACBEA97A}" type="sibTrans" cxnId="{B0455E58-2D47-4529-A73C-1990321F9CB4}">
      <dgm:prSet/>
      <dgm:spPr/>
      <dgm:t>
        <a:bodyPr/>
        <a:lstStyle/>
        <a:p>
          <a:endParaRPr lang="en-US"/>
        </a:p>
      </dgm:t>
    </dgm:pt>
    <dgm:pt modelId="{331EF196-12AC-4952-8189-504FC574BD5E}">
      <dgm:prSet/>
      <dgm:spPr/>
      <dgm:t>
        <a:bodyPr/>
        <a:lstStyle/>
        <a:p>
          <a:pPr>
            <a:defRPr cap="all"/>
          </a:pPr>
          <a:r>
            <a:rPr lang="en-US"/>
            <a:t>Deliver Clear Visualizations</a:t>
          </a:r>
        </a:p>
      </dgm:t>
    </dgm:pt>
    <dgm:pt modelId="{5A6E037A-371C-46B0-96CA-1A6DDF2D773D}" type="parTrans" cxnId="{3670E0D2-8E70-45A4-898B-AF3ACB9E11EE}">
      <dgm:prSet/>
      <dgm:spPr/>
      <dgm:t>
        <a:bodyPr/>
        <a:lstStyle/>
        <a:p>
          <a:endParaRPr lang="en-US"/>
        </a:p>
      </dgm:t>
    </dgm:pt>
    <dgm:pt modelId="{9B8B9CB2-CCD4-4C07-9F97-9375E07B9F38}" type="sibTrans" cxnId="{3670E0D2-8E70-45A4-898B-AF3ACB9E11EE}">
      <dgm:prSet/>
      <dgm:spPr/>
      <dgm:t>
        <a:bodyPr/>
        <a:lstStyle/>
        <a:p>
          <a:endParaRPr lang="en-US"/>
        </a:p>
      </dgm:t>
    </dgm:pt>
    <dgm:pt modelId="{C3637349-3614-494D-A6AE-CC184A221307}">
      <dgm:prSet/>
      <dgm:spPr/>
      <dgm:t>
        <a:bodyPr/>
        <a:lstStyle/>
        <a:p>
          <a:pPr>
            <a:defRPr cap="all"/>
          </a:pPr>
          <a:r>
            <a:rPr lang="en-US"/>
            <a:t>Produce a Ready-to-Use Plan</a:t>
          </a:r>
        </a:p>
      </dgm:t>
    </dgm:pt>
    <dgm:pt modelId="{3A1C56DE-9A59-4BFB-8622-A178FD9C323A}" type="parTrans" cxnId="{3F3485D0-BC92-4C97-8FBB-C76F5B15CC5B}">
      <dgm:prSet/>
      <dgm:spPr/>
      <dgm:t>
        <a:bodyPr/>
        <a:lstStyle/>
        <a:p>
          <a:endParaRPr lang="en-US"/>
        </a:p>
      </dgm:t>
    </dgm:pt>
    <dgm:pt modelId="{211F33BB-B72D-4528-A65A-418E0CEBB873}" type="sibTrans" cxnId="{3F3485D0-BC92-4C97-8FBB-C76F5B15CC5B}">
      <dgm:prSet/>
      <dgm:spPr/>
      <dgm:t>
        <a:bodyPr/>
        <a:lstStyle/>
        <a:p>
          <a:endParaRPr lang="en-US"/>
        </a:p>
      </dgm:t>
    </dgm:pt>
    <dgm:pt modelId="{748A0236-EFF1-4004-BDC9-CEBB97E11E3B}" type="pres">
      <dgm:prSet presAssocID="{652B3892-4384-4551-8941-233C161BB733}" presName="root" presStyleCnt="0">
        <dgm:presLayoutVars>
          <dgm:dir/>
          <dgm:resizeHandles val="exact"/>
        </dgm:presLayoutVars>
      </dgm:prSet>
      <dgm:spPr/>
    </dgm:pt>
    <dgm:pt modelId="{D24D709D-4F57-45E1-827A-0B7448BC0CFF}" type="pres">
      <dgm:prSet presAssocID="{E269ADEA-C620-48EB-99CF-DB6B8B5D7E40}" presName="compNode" presStyleCnt="0"/>
      <dgm:spPr/>
    </dgm:pt>
    <dgm:pt modelId="{345D70C0-A470-4A29-AD74-D4E8A31B12B6}" type="pres">
      <dgm:prSet presAssocID="{E269ADEA-C620-48EB-99CF-DB6B8B5D7E40}" presName="iconBgRect" presStyleLbl="bgShp" presStyleIdx="0" presStyleCnt="6"/>
      <dgm:spPr/>
    </dgm:pt>
    <dgm:pt modelId="{0F9DE834-175E-4E5E-831C-81DD8F449E44}" type="pres">
      <dgm:prSet presAssocID="{E269ADEA-C620-48EB-99CF-DB6B8B5D7E4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2F84AE7A-B41A-42A8-A213-DBA807FD1064}" type="pres">
      <dgm:prSet presAssocID="{E269ADEA-C620-48EB-99CF-DB6B8B5D7E40}" presName="spaceRect" presStyleCnt="0"/>
      <dgm:spPr/>
    </dgm:pt>
    <dgm:pt modelId="{6AA3B91A-ABCE-4BA1-8FA5-64949CEA6EED}" type="pres">
      <dgm:prSet presAssocID="{E269ADEA-C620-48EB-99CF-DB6B8B5D7E40}" presName="textRect" presStyleLbl="revTx" presStyleIdx="0" presStyleCnt="6">
        <dgm:presLayoutVars>
          <dgm:chMax val="1"/>
          <dgm:chPref val="1"/>
        </dgm:presLayoutVars>
      </dgm:prSet>
      <dgm:spPr/>
    </dgm:pt>
    <dgm:pt modelId="{7DC116AA-0246-4499-82D2-3E67EA5B2CDA}" type="pres">
      <dgm:prSet presAssocID="{1886E7A1-7E22-4FDC-B32A-EDE61EC41E8E}" presName="sibTrans" presStyleCnt="0"/>
      <dgm:spPr/>
    </dgm:pt>
    <dgm:pt modelId="{9364BFF2-0B4E-4E27-B64E-C61E3BEE161A}" type="pres">
      <dgm:prSet presAssocID="{E4D21A4A-DAC3-471C-9F57-E5EA73E09331}" presName="compNode" presStyleCnt="0"/>
      <dgm:spPr/>
    </dgm:pt>
    <dgm:pt modelId="{898AC667-B8F6-4BA2-BFE8-DC345E11390D}" type="pres">
      <dgm:prSet presAssocID="{E4D21A4A-DAC3-471C-9F57-E5EA73E09331}" presName="iconBgRect" presStyleLbl="bgShp" presStyleIdx="1" presStyleCnt="6"/>
      <dgm:spPr/>
    </dgm:pt>
    <dgm:pt modelId="{6749A265-3179-4547-8C6A-D6D8E5B0FE39}" type="pres">
      <dgm:prSet presAssocID="{E4D21A4A-DAC3-471C-9F57-E5EA73E0933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AD7DD634-6EAE-4DD8-A752-BF1429FF2E52}" type="pres">
      <dgm:prSet presAssocID="{E4D21A4A-DAC3-471C-9F57-E5EA73E09331}" presName="spaceRect" presStyleCnt="0"/>
      <dgm:spPr/>
    </dgm:pt>
    <dgm:pt modelId="{A69AF0E3-0975-4D92-8154-002C0F1D6AA2}" type="pres">
      <dgm:prSet presAssocID="{E4D21A4A-DAC3-471C-9F57-E5EA73E09331}" presName="textRect" presStyleLbl="revTx" presStyleIdx="1" presStyleCnt="6">
        <dgm:presLayoutVars>
          <dgm:chMax val="1"/>
          <dgm:chPref val="1"/>
        </dgm:presLayoutVars>
      </dgm:prSet>
      <dgm:spPr/>
    </dgm:pt>
    <dgm:pt modelId="{78B0B8F1-BA81-4CEC-917E-A5A929CDF51D}" type="pres">
      <dgm:prSet presAssocID="{7662E29D-A9E5-4DB9-8136-9BBAF23C4D45}" presName="sibTrans" presStyleCnt="0"/>
      <dgm:spPr/>
    </dgm:pt>
    <dgm:pt modelId="{C16D6090-E49D-4893-8FF9-28BFFF139168}" type="pres">
      <dgm:prSet presAssocID="{A69C3D2B-C31B-450A-AB11-2C3366DFBD86}" presName="compNode" presStyleCnt="0"/>
      <dgm:spPr/>
    </dgm:pt>
    <dgm:pt modelId="{E594BDFD-975A-46BB-B1B5-A6E662BA7E67}" type="pres">
      <dgm:prSet presAssocID="{A69C3D2B-C31B-450A-AB11-2C3366DFBD86}" presName="iconBgRect" presStyleLbl="bgShp" presStyleIdx="2" presStyleCnt="6"/>
      <dgm:spPr/>
    </dgm:pt>
    <dgm:pt modelId="{6AAE2A90-AAD4-4C11-BE4F-1F91B04F79DE}" type="pres">
      <dgm:prSet presAssocID="{A69C3D2B-C31B-450A-AB11-2C3366DFBD8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40B9612D-5A8E-415A-86B5-E8BD425EB8C7}" type="pres">
      <dgm:prSet presAssocID="{A69C3D2B-C31B-450A-AB11-2C3366DFBD86}" presName="spaceRect" presStyleCnt="0"/>
      <dgm:spPr/>
    </dgm:pt>
    <dgm:pt modelId="{15DC13C9-797B-440B-844C-57F996FEAD1A}" type="pres">
      <dgm:prSet presAssocID="{A69C3D2B-C31B-450A-AB11-2C3366DFBD86}" presName="textRect" presStyleLbl="revTx" presStyleIdx="2" presStyleCnt="6">
        <dgm:presLayoutVars>
          <dgm:chMax val="1"/>
          <dgm:chPref val="1"/>
        </dgm:presLayoutVars>
      </dgm:prSet>
      <dgm:spPr/>
    </dgm:pt>
    <dgm:pt modelId="{F1347186-914F-448A-82E4-E415B8980BF0}" type="pres">
      <dgm:prSet presAssocID="{14015765-A422-4EBB-A084-9DD2E5E39C37}" presName="sibTrans" presStyleCnt="0"/>
      <dgm:spPr/>
    </dgm:pt>
    <dgm:pt modelId="{AF953309-D5AE-4BBB-B93C-925570796F0E}" type="pres">
      <dgm:prSet presAssocID="{7BD71F4E-A082-4A7C-91A7-C5B610C01AC7}" presName="compNode" presStyleCnt="0"/>
      <dgm:spPr/>
    </dgm:pt>
    <dgm:pt modelId="{93F7514F-921E-475E-AE56-CF401F8FC37E}" type="pres">
      <dgm:prSet presAssocID="{7BD71F4E-A082-4A7C-91A7-C5B610C01AC7}" presName="iconBgRect" presStyleLbl="bgShp" presStyleIdx="3" presStyleCnt="6"/>
      <dgm:spPr/>
    </dgm:pt>
    <dgm:pt modelId="{01A07F62-BF68-4CF1-86A0-3581A1C5CDB1}" type="pres">
      <dgm:prSet presAssocID="{7BD71F4E-A082-4A7C-91A7-C5B610C01AC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EE38FE8-60F0-4E25-87FA-FA71EF98ED54}" type="pres">
      <dgm:prSet presAssocID="{7BD71F4E-A082-4A7C-91A7-C5B610C01AC7}" presName="spaceRect" presStyleCnt="0"/>
      <dgm:spPr/>
    </dgm:pt>
    <dgm:pt modelId="{663DE8F3-17ED-4933-8B7D-68512756181A}" type="pres">
      <dgm:prSet presAssocID="{7BD71F4E-A082-4A7C-91A7-C5B610C01AC7}" presName="textRect" presStyleLbl="revTx" presStyleIdx="3" presStyleCnt="6">
        <dgm:presLayoutVars>
          <dgm:chMax val="1"/>
          <dgm:chPref val="1"/>
        </dgm:presLayoutVars>
      </dgm:prSet>
      <dgm:spPr/>
    </dgm:pt>
    <dgm:pt modelId="{96839569-EBBB-4A46-A182-6B408CA7BD81}" type="pres">
      <dgm:prSet presAssocID="{DEF999F8-41E6-42D8-8D8E-5CF7ACBEA97A}" presName="sibTrans" presStyleCnt="0"/>
      <dgm:spPr/>
    </dgm:pt>
    <dgm:pt modelId="{E0560B99-3798-4447-B3F3-E1AE88AD235B}" type="pres">
      <dgm:prSet presAssocID="{331EF196-12AC-4952-8189-504FC574BD5E}" presName="compNode" presStyleCnt="0"/>
      <dgm:spPr/>
    </dgm:pt>
    <dgm:pt modelId="{95CCB4F5-B558-4C75-B32B-8AA3EFEADE04}" type="pres">
      <dgm:prSet presAssocID="{331EF196-12AC-4952-8189-504FC574BD5E}" presName="iconBgRect" presStyleLbl="bgShp" presStyleIdx="4" presStyleCnt="6"/>
      <dgm:spPr/>
    </dgm:pt>
    <dgm:pt modelId="{7DEA1385-FC9D-4CAC-9626-614C71A63516}" type="pres">
      <dgm:prSet presAssocID="{331EF196-12AC-4952-8189-504FC574BD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1EDBBC-6B55-427A-B76D-AFC8C961E4C5}" type="pres">
      <dgm:prSet presAssocID="{331EF196-12AC-4952-8189-504FC574BD5E}" presName="spaceRect" presStyleCnt="0"/>
      <dgm:spPr/>
    </dgm:pt>
    <dgm:pt modelId="{31B06640-626D-4430-BC66-08D838D454CB}" type="pres">
      <dgm:prSet presAssocID="{331EF196-12AC-4952-8189-504FC574BD5E}" presName="textRect" presStyleLbl="revTx" presStyleIdx="4" presStyleCnt="6">
        <dgm:presLayoutVars>
          <dgm:chMax val="1"/>
          <dgm:chPref val="1"/>
        </dgm:presLayoutVars>
      </dgm:prSet>
      <dgm:spPr/>
    </dgm:pt>
    <dgm:pt modelId="{C1F095F4-5ED4-427A-ACB6-7F378126B851}" type="pres">
      <dgm:prSet presAssocID="{9B8B9CB2-CCD4-4C07-9F97-9375E07B9F38}" presName="sibTrans" presStyleCnt="0"/>
      <dgm:spPr/>
    </dgm:pt>
    <dgm:pt modelId="{C07DD2AF-354D-408C-9250-ABAD25DC89A3}" type="pres">
      <dgm:prSet presAssocID="{C3637349-3614-494D-A6AE-CC184A221307}" presName="compNode" presStyleCnt="0"/>
      <dgm:spPr/>
    </dgm:pt>
    <dgm:pt modelId="{C1F3EF34-C41E-443A-83E9-7F46A9A173D4}" type="pres">
      <dgm:prSet presAssocID="{C3637349-3614-494D-A6AE-CC184A221307}" presName="iconBgRect" presStyleLbl="bgShp" presStyleIdx="5" presStyleCnt="6"/>
      <dgm:spPr/>
    </dgm:pt>
    <dgm:pt modelId="{FC8100D6-101F-494C-9CCA-F892BC806F07}" type="pres">
      <dgm:prSet presAssocID="{C3637349-3614-494D-A6AE-CC184A2213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9A91890-9ECD-469F-B735-ED5546E21D4E}" type="pres">
      <dgm:prSet presAssocID="{C3637349-3614-494D-A6AE-CC184A221307}" presName="spaceRect" presStyleCnt="0"/>
      <dgm:spPr/>
    </dgm:pt>
    <dgm:pt modelId="{31B88499-E7AF-4BFC-8FD5-DCB1945C914F}" type="pres">
      <dgm:prSet presAssocID="{C3637349-3614-494D-A6AE-CC184A22130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50E1105-94AC-43EC-92B6-FFA9ED3CA6E2}" type="presOf" srcId="{652B3892-4384-4551-8941-233C161BB733}" destId="{748A0236-EFF1-4004-BDC9-CEBB97E11E3B}" srcOrd="0" destOrd="0" presId="urn:microsoft.com/office/officeart/2018/5/layout/IconCircleLabelList"/>
    <dgm:cxn modelId="{25F0FF05-5875-4E24-8C30-11D898C13C7B}" type="presOf" srcId="{331EF196-12AC-4952-8189-504FC574BD5E}" destId="{31B06640-626D-4430-BC66-08D838D454CB}" srcOrd="0" destOrd="0" presId="urn:microsoft.com/office/officeart/2018/5/layout/IconCircleLabelList"/>
    <dgm:cxn modelId="{5E632E1B-D6CA-4B6F-9AE8-566559C566C5}" srcId="{652B3892-4384-4551-8941-233C161BB733}" destId="{E269ADEA-C620-48EB-99CF-DB6B8B5D7E40}" srcOrd="0" destOrd="0" parTransId="{C0E51263-9D12-44A2-B44D-37B0D31F14EB}" sibTransId="{1886E7A1-7E22-4FDC-B32A-EDE61EC41E8E}"/>
    <dgm:cxn modelId="{91F72837-A29F-4DD5-92C4-C74B54FD54B1}" type="presOf" srcId="{E269ADEA-C620-48EB-99CF-DB6B8B5D7E40}" destId="{6AA3B91A-ABCE-4BA1-8FA5-64949CEA6EED}" srcOrd="0" destOrd="0" presId="urn:microsoft.com/office/officeart/2018/5/layout/IconCircleLabelList"/>
    <dgm:cxn modelId="{C6BCFB5B-58BE-4A5C-875E-CF7601C060A2}" srcId="{652B3892-4384-4551-8941-233C161BB733}" destId="{E4D21A4A-DAC3-471C-9F57-E5EA73E09331}" srcOrd="1" destOrd="0" parTransId="{CC051792-B1AA-47CB-BD9B-EC882D08989F}" sibTransId="{7662E29D-A9E5-4DB9-8136-9BBAF23C4D45}"/>
    <dgm:cxn modelId="{125F545D-67F1-4349-B53C-C41791408CA2}" srcId="{652B3892-4384-4551-8941-233C161BB733}" destId="{A69C3D2B-C31B-450A-AB11-2C3366DFBD86}" srcOrd="2" destOrd="0" parTransId="{56BC2DBC-53EE-4CC5-91F2-B50AD5C8DBD0}" sibTransId="{14015765-A422-4EBB-A084-9DD2E5E39C37}"/>
    <dgm:cxn modelId="{3FB0DD4A-4FCB-4C5B-88B9-5067ECC96302}" type="presOf" srcId="{A69C3D2B-C31B-450A-AB11-2C3366DFBD86}" destId="{15DC13C9-797B-440B-844C-57F996FEAD1A}" srcOrd="0" destOrd="0" presId="urn:microsoft.com/office/officeart/2018/5/layout/IconCircleLabelList"/>
    <dgm:cxn modelId="{9F934B6B-959A-4CCC-8666-E10E44C59F26}" type="presOf" srcId="{7BD71F4E-A082-4A7C-91A7-C5B610C01AC7}" destId="{663DE8F3-17ED-4933-8B7D-68512756181A}" srcOrd="0" destOrd="0" presId="urn:microsoft.com/office/officeart/2018/5/layout/IconCircleLabelList"/>
    <dgm:cxn modelId="{083AFB4F-A677-4D63-A41C-5C751F5E6D62}" type="presOf" srcId="{E4D21A4A-DAC3-471C-9F57-E5EA73E09331}" destId="{A69AF0E3-0975-4D92-8154-002C0F1D6AA2}" srcOrd="0" destOrd="0" presId="urn:microsoft.com/office/officeart/2018/5/layout/IconCircleLabelList"/>
    <dgm:cxn modelId="{B0455E58-2D47-4529-A73C-1990321F9CB4}" srcId="{652B3892-4384-4551-8941-233C161BB733}" destId="{7BD71F4E-A082-4A7C-91A7-C5B610C01AC7}" srcOrd="3" destOrd="0" parTransId="{A751E467-2930-47BB-91EA-9033ADD031C1}" sibTransId="{DEF999F8-41E6-42D8-8D8E-5CF7ACBEA97A}"/>
    <dgm:cxn modelId="{697A3CB8-A82D-4312-94F4-0707D6024F10}" type="presOf" srcId="{C3637349-3614-494D-A6AE-CC184A221307}" destId="{31B88499-E7AF-4BFC-8FD5-DCB1945C914F}" srcOrd="0" destOrd="0" presId="urn:microsoft.com/office/officeart/2018/5/layout/IconCircleLabelList"/>
    <dgm:cxn modelId="{3F3485D0-BC92-4C97-8FBB-C76F5B15CC5B}" srcId="{652B3892-4384-4551-8941-233C161BB733}" destId="{C3637349-3614-494D-A6AE-CC184A221307}" srcOrd="5" destOrd="0" parTransId="{3A1C56DE-9A59-4BFB-8622-A178FD9C323A}" sibTransId="{211F33BB-B72D-4528-A65A-418E0CEBB873}"/>
    <dgm:cxn modelId="{3670E0D2-8E70-45A4-898B-AF3ACB9E11EE}" srcId="{652B3892-4384-4551-8941-233C161BB733}" destId="{331EF196-12AC-4952-8189-504FC574BD5E}" srcOrd="4" destOrd="0" parTransId="{5A6E037A-371C-46B0-96CA-1A6DDF2D773D}" sibTransId="{9B8B9CB2-CCD4-4C07-9F97-9375E07B9F38}"/>
    <dgm:cxn modelId="{D29C3C58-C506-4C83-A0C9-799933571C5E}" type="presParOf" srcId="{748A0236-EFF1-4004-BDC9-CEBB97E11E3B}" destId="{D24D709D-4F57-45E1-827A-0B7448BC0CFF}" srcOrd="0" destOrd="0" presId="urn:microsoft.com/office/officeart/2018/5/layout/IconCircleLabelList"/>
    <dgm:cxn modelId="{ED434D9C-D2D0-4D19-AF67-CC0FAC3C1A3A}" type="presParOf" srcId="{D24D709D-4F57-45E1-827A-0B7448BC0CFF}" destId="{345D70C0-A470-4A29-AD74-D4E8A31B12B6}" srcOrd="0" destOrd="0" presId="urn:microsoft.com/office/officeart/2018/5/layout/IconCircleLabelList"/>
    <dgm:cxn modelId="{1D3BE0BD-91A8-44BE-863F-564F7342DAEA}" type="presParOf" srcId="{D24D709D-4F57-45E1-827A-0B7448BC0CFF}" destId="{0F9DE834-175E-4E5E-831C-81DD8F449E44}" srcOrd="1" destOrd="0" presId="urn:microsoft.com/office/officeart/2018/5/layout/IconCircleLabelList"/>
    <dgm:cxn modelId="{3762224D-565C-46FC-95F5-FF9446BD3B3C}" type="presParOf" srcId="{D24D709D-4F57-45E1-827A-0B7448BC0CFF}" destId="{2F84AE7A-B41A-42A8-A213-DBA807FD1064}" srcOrd="2" destOrd="0" presId="urn:microsoft.com/office/officeart/2018/5/layout/IconCircleLabelList"/>
    <dgm:cxn modelId="{7F1FFEA2-86B0-4308-B4C2-BDB71A737E74}" type="presParOf" srcId="{D24D709D-4F57-45E1-827A-0B7448BC0CFF}" destId="{6AA3B91A-ABCE-4BA1-8FA5-64949CEA6EED}" srcOrd="3" destOrd="0" presId="urn:microsoft.com/office/officeart/2018/5/layout/IconCircleLabelList"/>
    <dgm:cxn modelId="{CAD8D2CB-5BE0-4796-B145-179647F788C2}" type="presParOf" srcId="{748A0236-EFF1-4004-BDC9-CEBB97E11E3B}" destId="{7DC116AA-0246-4499-82D2-3E67EA5B2CDA}" srcOrd="1" destOrd="0" presId="urn:microsoft.com/office/officeart/2018/5/layout/IconCircleLabelList"/>
    <dgm:cxn modelId="{C07990E7-9E48-4CC7-BCC4-364FEE67C617}" type="presParOf" srcId="{748A0236-EFF1-4004-BDC9-CEBB97E11E3B}" destId="{9364BFF2-0B4E-4E27-B64E-C61E3BEE161A}" srcOrd="2" destOrd="0" presId="urn:microsoft.com/office/officeart/2018/5/layout/IconCircleLabelList"/>
    <dgm:cxn modelId="{8DB10BBB-1F2E-4B1D-814D-C4FC7F2BC5D3}" type="presParOf" srcId="{9364BFF2-0B4E-4E27-B64E-C61E3BEE161A}" destId="{898AC667-B8F6-4BA2-BFE8-DC345E11390D}" srcOrd="0" destOrd="0" presId="urn:microsoft.com/office/officeart/2018/5/layout/IconCircleLabelList"/>
    <dgm:cxn modelId="{EBD6A72B-2A77-4006-BBE1-67D424668348}" type="presParOf" srcId="{9364BFF2-0B4E-4E27-B64E-C61E3BEE161A}" destId="{6749A265-3179-4547-8C6A-D6D8E5B0FE39}" srcOrd="1" destOrd="0" presId="urn:microsoft.com/office/officeart/2018/5/layout/IconCircleLabelList"/>
    <dgm:cxn modelId="{8569BFFF-97B7-40BC-A6BC-23DBCE4E8F69}" type="presParOf" srcId="{9364BFF2-0B4E-4E27-B64E-C61E3BEE161A}" destId="{AD7DD634-6EAE-4DD8-A752-BF1429FF2E52}" srcOrd="2" destOrd="0" presId="urn:microsoft.com/office/officeart/2018/5/layout/IconCircleLabelList"/>
    <dgm:cxn modelId="{BCF33C80-A7AA-4AEC-90B8-81CAAB586B6E}" type="presParOf" srcId="{9364BFF2-0B4E-4E27-B64E-C61E3BEE161A}" destId="{A69AF0E3-0975-4D92-8154-002C0F1D6AA2}" srcOrd="3" destOrd="0" presId="urn:microsoft.com/office/officeart/2018/5/layout/IconCircleLabelList"/>
    <dgm:cxn modelId="{2F84DC16-2390-492C-A074-A2163EEB6D1D}" type="presParOf" srcId="{748A0236-EFF1-4004-BDC9-CEBB97E11E3B}" destId="{78B0B8F1-BA81-4CEC-917E-A5A929CDF51D}" srcOrd="3" destOrd="0" presId="urn:microsoft.com/office/officeart/2018/5/layout/IconCircleLabelList"/>
    <dgm:cxn modelId="{C62674E6-97A4-42D3-93D8-2DE65C0880EB}" type="presParOf" srcId="{748A0236-EFF1-4004-BDC9-CEBB97E11E3B}" destId="{C16D6090-E49D-4893-8FF9-28BFFF139168}" srcOrd="4" destOrd="0" presId="urn:microsoft.com/office/officeart/2018/5/layout/IconCircleLabelList"/>
    <dgm:cxn modelId="{DC3635BB-262B-4D53-9E1B-7D2158F8CA5A}" type="presParOf" srcId="{C16D6090-E49D-4893-8FF9-28BFFF139168}" destId="{E594BDFD-975A-46BB-B1B5-A6E662BA7E67}" srcOrd="0" destOrd="0" presId="urn:microsoft.com/office/officeart/2018/5/layout/IconCircleLabelList"/>
    <dgm:cxn modelId="{1B5787F2-1D79-4308-BF01-0889649EB0A1}" type="presParOf" srcId="{C16D6090-E49D-4893-8FF9-28BFFF139168}" destId="{6AAE2A90-AAD4-4C11-BE4F-1F91B04F79DE}" srcOrd="1" destOrd="0" presId="urn:microsoft.com/office/officeart/2018/5/layout/IconCircleLabelList"/>
    <dgm:cxn modelId="{9E353B4D-7ED2-4E87-A945-F7F0DA9D27A2}" type="presParOf" srcId="{C16D6090-E49D-4893-8FF9-28BFFF139168}" destId="{40B9612D-5A8E-415A-86B5-E8BD425EB8C7}" srcOrd="2" destOrd="0" presId="urn:microsoft.com/office/officeart/2018/5/layout/IconCircleLabelList"/>
    <dgm:cxn modelId="{504F5D1D-E243-44B8-BA3F-48EA6AC15E3E}" type="presParOf" srcId="{C16D6090-E49D-4893-8FF9-28BFFF139168}" destId="{15DC13C9-797B-440B-844C-57F996FEAD1A}" srcOrd="3" destOrd="0" presId="urn:microsoft.com/office/officeart/2018/5/layout/IconCircleLabelList"/>
    <dgm:cxn modelId="{A07D8C50-0D9D-4523-B284-A199BD9E46F5}" type="presParOf" srcId="{748A0236-EFF1-4004-BDC9-CEBB97E11E3B}" destId="{F1347186-914F-448A-82E4-E415B8980BF0}" srcOrd="5" destOrd="0" presId="urn:microsoft.com/office/officeart/2018/5/layout/IconCircleLabelList"/>
    <dgm:cxn modelId="{63F77FE7-A48E-459A-9747-7858E5697D57}" type="presParOf" srcId="{748A0236-EFF1-4004-BDC9-CEBB97E11E3B}" destId="{AF953309-D5AE-4BBB-B93C-925570796F0E}" srcOrd="6" destOrd="0" presId="urn:microsoft.com/office/officeart/2018/5/layout/IconCircleLabelList"/>
    <dgm:cxn modelId="{CD1D416D-68CB-4B20-831C-B7B33816E8F2}" type="presParOf" srcId="{AF953309-D5AE-4BBB-B93C-925570796F0E}" destId="{93F7514F-921E-475E-AE56-CF401F8FC37E}" srcOrd="0" destOrd="0" presId="urn:microsoft.com/office/officeart/2018/5/layout/IconCircleLabelList"/>
    <dgm:cxn modelId="{2CA8A73E-8E4D-4FB6-A3D2-902C846E7118}" type="presParOf" srcId="{AF953309-D5AE-4BBB-B93C-925570796F0E}" destId="{01A07F62-BF68-4CF1-86A0-3581A1C5CDB1}" srcOrd="1" destOrd="0" presId="urn:microsoft.com/office/officeart/2018/5/layout/IconCircleLabelList"/>
    <dgm:cxn modelId="{C5478EF8-9E9D-4E7C-841B-A224B3E16473}" type="presParOf" srcId="{AF953309-D5AE-4BBB-B93C-925570796F0E}" destId="{8EE38FE8-60F0-4E25-87FA-FA71EF98ED54}" srcOrd="2" destOrd="0" presId="urn:microsoft.com/office/officeart/2018/5/layout/IconCircleLabelList"/>
    <dgm:cxn modelId="{2A79B4C7-4379-46AE-996E-9CFF0CC384DD}" type="presParOf" srcId="{AF953309-D5AE-4BBB-B93C-925570796F0E}" destId="{663DE8F3-17ED-4933-8B7D-68512756181A}" srcOrd="3" destOrd="0" presId="urn:microsoft.com/office/officeart/2018/5/layout/IconCircleLabelList"/>
    <dgm:cxn modelId="{8339F8B2-9685-4F1E-A23A-671B0612979F}" type="presParOf" srcId="{748A0236-EFF1-4004-BDC9-CEBB97E11E3B}" destId="{96839569-EBBB-4A46-A182-6B408CA7BD81}" srcOrd="7" destOrd="0" presId="urn:microsoft.com/office/officeart/2018/5/layout/IconCircleLabelList"/>
    <dgm:cxn modelId="{5E6B84A2-81C6-407A-A035-9649FF89E29F}" type="presParOf" srcId="{748A0236-EFF1-4004-BDC9-CEBB97E11E3B}" destId="{E0560B99-3798-4447-B3F3-E1AE88AD235B}" srcOrd="8" destOrd="0" presId="urn:microsoft.com/office/officeart/2018/5/layout/IconCircleLabelList"/>
    <dgm:cxn modelId="{5CDD3C41-8DA4-4106-B9B9-D04E013DAA81}" type="presParOf" srcId="{E0560B99-3798-4447-B3F3-E1AE88AD235B}" destId="{95CCB4F5-B558-4C75-B32B-8AA3EFEADE04}" srcOrd="0" destOrd="0" presId="urn:microsoft.com/office/officeart/2018/5/layout/IconCircleLabelList"/>
    <dgm:cxn modelId="{0A685467-0511-4607-8FA0-EAF6900683A9}" type="presParOf" srcId="{E0560B99-3798-4447-B3F3-E1AE88AD235B}" destId="{7DEA1385-FC9D-4CAC-9626-614C71A63516}" srcOrd="1" destOrd="0" presId="urn:microsoft.com/office/officeart/2018/5/layout/IconCircleLabelList"/>
    <dgm:cxn modelId="{03A919C5-2AF0-410E-A11F-51429D436613}" type="presParOf" srcId="{E0560B99-3798-4447-B3F3-E1AE88AD235B}" destId="{8F1EDBBC-6B55-427A-B76D-AFC8C961E4C5}" srcOrd="2" destOrd="0" presId="urn:microsoft.com/office/officeart/2018/5/layout/IconCircleLabelList"/>
    <dgm:cxn modelId="{C4A74D66-179A-40E4-A9DA-DE3F877ABCF1}" type="presParOf" srcId="{E0560B99-3798-4447-B3F3-E1AE88AD235B}" destId="{31B06640-626D-4430-BC66-08D838D454CB}" srcOrd="3" destOrd="0" presId="urn:microsoft.com/office/officeart/2018/5/layout/IconCircleLabelList"/>
    <dgm:cxn modelId="{5BC66D68-C942-47CF-A8A3-81DEEE33B76C}" type="presParOf" srcId="{748A0236-EFF1-4004-BDC9-CEBB97E11E3B}" destId="{C1F095F4-5ED4-427A-ACB6-7F378126B851}" srcOrd="9" destOrd="0" presId="urn:microsoft.com/office/officeart/2018/5/layout/IconCircleLabelList"/>
    <dgm:cxn modelId="{F74413AC-920E-4462-842A-0AECFC2F7E01}" type="presParOf" srcId="{748A0236-EFF1-4004-BDC9-CEBB97E11E3B}" destId="{C07DD2AF-354D-408C-9250-ABAD25DC89A3}" srcOrd="10" destOrd="0" presId="urn:microsoft.com/office/officeart/2018/5/layout/IconCircleLabelList"/>
    <dgm:cxn modelId="{0FF3FC9D-B94A-4DA0-B4B3-14F3CE854F33}" type="presParOf" srcId="{C07DD2AF-354D-408C-9250-ABAD25DC89A3}" destId="{C1F3EF34-C41E-443A-83E9-7F46A9A173D4}" srcOrd="0" destOrd="0" presId="urn:microsoft.com/office/officeart/2018/5/layout/IconCircleLabelList"/>
    <dgm:cxn modelId="{C8FAB8D2-999B-43BA-B531-AD27C3D5615E}" type="presParOf" srcId="{C07DD2AF-354D-408C-9250-ABAD25DC89A3}" destId="{FC8100D6-101F-494C-9CCA-F892BC806F07}" srcOrd="1" destOrd="0" presId="urn:microsoft.com/office/officeart/2018/5/layout/IconCircleLabelList"/>
    <dgm:cxn modelId="{56E8B5FA-AFB0-43A3-B3CF-2EC7043E83DA}" type="presParOf" srcId="{C07DD2AF-354D-408C-9250-ABAD25DC89A3}" destId="{C9A91890-9ECD-469F-B735-ED5546E21D4E}" srcOrd="2" destOrd="0" presId="urn:microsoft.com/office/officeart/2018/5/layout/IconCircleLabelList"/>
    <dgm:cxn modelId="{9E581347-54CD-4F21-B96A-3A2E37E1327B}" type="presParOf" srcId="{C07DD2AF-354D-408C-9250-ABAD25DC89A3}" destId="{31B88499-E7AF-4BFC-8FD5-DCB1945C91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D70C0-A470-4A29-AD74-D4E8A31B12B6}">
      <dsp:nvSpPr>
        <dsp:cNvPr id="0" name=""/>
        <dsp:cNvSpPr/>
      </dsp:nvSpPr>
      <dsp:spPr>
        <a:xfrm>
          <a:off x="430882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DE834-175E-4E5E-831C-81DD8F449E44}">
      <dsp:nvSpPr>
        <dsp:cNvPr id="0" name=""/>
        <dsp:cNvSpPr/>
      </dsp:nvSpPr>
      <dsp:spPr>
        <a:xfrm>
          <a:off x="64431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3B91A-ABCE-4BA1-8FA5-64949CEA6EED}">
      <dsp:nvSpPr>
        <dsp:cNvPr id="0" name=""/>
        <dsp:cNvSpPr/>
      </dsp:nvSpPr>
      <dsp:spPr>
        <a:xfrm>
          <a:off x="11073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Fulfill 2025 Planting Requirements</a:t>
          </a:r>
        </a:p>
      </dsp:txBody>
      <dsp:txXfrm>
        <a:off x="110732" y="1313725"/>
        <a:ext cx="1641796" cy="656718"/>
      </dsp:txXfrm>
    </dsp:sp>
    <dsp:sp modelId="{898AC667-B8F6-4BA2-BFE8-DC345E11390D}">
      <dsp:nvSpPr>
        <dsp:cNvPr id="0" name=""/>
        <dsp:cNvSpPr/>
      </dsp:nvSpPr>
      <dsp:spPr>
        <a:xfrm>
          <a:off x="2359993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9A265-3179-4547-8C6A-D6D8E5B0FE39}">
      <dsp:nvSpPr>
        <dsp:cNvPr id="0" name=""/>
        <dsp:cNvSpPr/>
      </dsp:nvSpPr>
      <dsp:spPr>
        <a:xfrm>
          <a:off x="2573427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AF0E3-0975-4D92-8154-002C0F1D6AA2}">
      <dsp:nvSpPr>
        <dsp:cNvPr id="0" name=""/>
        <dsp:cNvSpPr/>
      </dsp:nvSpPr>
      <dsp:spPr>
        <a:xfrm>
          <a:off x="2039843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Maximize Use of Garden Beds</a:t>
          </a:r>
        </a:p>
      </dsp:txBody>
      <dsp:txXfrm>
        <a:off x="2039843" y="1313725"/>
        <a:ext cx="1641796" cy="656718"/>
      </dsp:txXfrm>
    </dsp:sp>
    <dsp:sp modelId="{E594BDFD-975A-46BB-B1B5-A6E662BA7E67}">
      <dsp:nvSpPr>
        <dsp:cNvPr id="0" name=""/>
        <dsp:cNvSpPr/>
      </dsp:nvSpPr>
      <dsp:spPr>
        <a:xfrm>
          <a:off x="4289105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E2A90-AAD4-4C11-BE4F-1F91B04F79DE}">
      <dsp:nvSpPr>
        <dsp:cNvPr id="0" name=""/>
        <dsp:cNvSpPr/>
      </dsp:nvSpPr>
      <dsp:spPr>
        <a:xfrm>
          <a:off x="450253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C13C9-797B-440B-844C-57F996FEAD1A}">
      <dsp:nvSpPr>
        <dsp:cNvPr id="0" name=""/>
        <dsp:cNvSpPr/>
      </dsp:nvSpPr>
      <dsp:spPr>
        <a:xfrm>
          <a:off x="396895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Adhere to Special Plant Rules</a:t>
          </a:r>
        </a:p>
      </dsp:txBody>
      <dsp:txXfrm>
        <a:off x="3968954" y="1313725"/>
        <a:ext cx="1641796" cy="656718"/>
      </dsp:txXfrm>
    </dsp:sp>
    <dsp:sp modelId="{93F7514F-921E-475E-AE56-CF401F8FC37E}">
      <dsp:nvSpPr>
        <dsp:cNvPr id="0" name=""/>
        <dsp:cNvSpPr/>
      </dsp:nvSpPr>
      <dsp:spPr>
        <a:xfrm>
          <a:off x="430882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07F62-BF68-4CF1-86A0-3581A1C5CDB1}">
      <dsp:nvSpPr>
        <dsp:cNvPr id="0" name=""/>
        <dsp:cNvSpPr/>
      </dsp:nvSpPr>
      <dsp:spPr>
        <a:xfrm>
          <a:off x="64431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DE8F3-17ED-4933-8B7D-68512756181A}">
      <dsp:nvSpPr>
        <dsp:cNvPr id="0" name=""/>
        <dsp:cNvSpPr/>
      </dsp:nvSpPr>
      <dsp:spPr>
        <a:xfrm>
          <a:off x="11073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Leverage Optimization</a:t>
          </a:r>
        </a:p>
      </dsp:txBody>
      <dsp:txXfrm>
        <a:off x="110732" y="3694331"/>
        <a:ext cx="1641796" cy="656718"/>
      </dsp:txXfrm>
    </dsp:sp>
    <dsp:sp modelId="{95CCB4F5-B558-4C75-B32B-8AA3EFEADE04}">
      <dsp:nvSpPr>
        <dsp:cNvPr id="0" name=""/>
        <dsp:cNvSpPr/>
      </dsp:nvSpPr>
      <dsp:spPr>
        <a:xfrm>
          <a:off x="2359993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A1385-FC9D-4CAC-9626-614C71A63516}">
      <dsp:nvSpPr>
        <dsp:cNvPr id="0" name=""/>
        <dsp:cNvSpPr/>
      </dsp:nvSpPr>
      <dsp:spPr>
        <a:xfrm>
          <a:off x="2573427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06640-626D-4430-BC66-08D838D454CB}">
      <dsp:nvSpPr>
        <dsp:cNvPr id="0" name=""/>
        <dsp:cNvSpPr/>
      </dsp:nvSpPr>
      <dsp:spPr>
        <a:xfrm>
          <a:off x="2039843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Deliver Clear Visualizations</a:t>
          </a:r>
        </a:p>
      </dsp:txBody>
      <dsp:txXfrm>
        <a:off x="2039843" y="3694331"/>
        <a:ext cx="1641796" cy="656718"/>
      </dsp:txXfrm>
    </dsp:sp>
    <dsp:sp modelId="{C1F3EF34-C41E-443A-83E9-7F46A9A173D4}">
      <dsp:nvSpPr>
        <dsp:cNvPr id="0" name=""/>
        <dsp:cNvSpPr/>
      </dsp:nvSpPr>
      <dsp:spPr>
        <a:xfrm>
          <a:off x="4289105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100D6-101F-494C-9CCA-F892BC806F07}">
      <dsp:nvSpPr>
        <dsp:cNvPr id="0" name=""/>
        <dsp:cNvSpPr/>
      </dsp:nvSpPr>
      <dsp:spPr>
        <a:xfrm>
          <a:off x="4502538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88499-E7AF-4BFC-8FD5-DCB1945C914F}">
      <dsp:nvSpPr>
        <dsp:cNvPr id="0" name=""/>
        <dsp:cNvSpPr/>
      </dsp:nvSpPr>
      <dsp:spPr>
        <a:xfrm>
          <a:off x="3968954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Produce a Ready-to-Use Plan</a:t>
          </a:r>
        </a:p>
      </dsp:txBody>
      <dsp:txXfrm>
        <a:off x="3968954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05F1B-5245-46A8-B962-5D46768C4E6A}" type="datetimeFigureOut"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95AA6-EE53-4955-A167-52BA3B275F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6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In recent years, food prices have been on the rise, nutrition of the Average American diet has continued to be poor, and people continue a sedentary lifestyle. As a method to combat all three of these issues, starting a backyard food garden would help improve the overall health of Americans. However, most people don't really know what they are doing and how best to start a garden while keeping in mind how to manage supplying a healthy diet.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95AA6-EE53-4955-A167-52BA3B275FA5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0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 will talk about its real personal/gardening use‑case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95AA6-EE53-4955-A167-52BA3B275FA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9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37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357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405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1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37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135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558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001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034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435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468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CAC5-B736-1FB7-FBB1-914F3BB2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308" y="1290666"/>
            <a:ext cx="9024113" cy="1280890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accent2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Garden Planting Plan Optimization:</a:t>
            </a:r>
            <a:br>
              <a:rPr lang="en-US" sz="2800">
                <a:ea typeface="+mj-lt"/>
                <a:cs typeface="+mj-lt"/>
              </a:rPr>
            </a:br>
            <a:r>
              <a:rPr lang="en-US" sz="2800">
                <a:solidFill>
                  <a:schemeClr val="accent2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   Maximizing bed usage &amp; visualizing species distribution</a:t>
            </a:r>
            <a:endParaRPr lang="en-US" sz="28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192D-4986-0DB6-161D-ADE5D984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072" y="3433650"/>
            <a:ext cx="8915400" cy="769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latin typeface="Times New Roman"/>
                <a:ea typeface="+mn-lt"/>
                <a:cs typeface="+mn-lt"/>
              </a:rPr>
              <a:t>Date: 6 May 2025</a:t>
            </a:r>
            <a:br>
              <a:rPr lang="en-US" sz="2000">
                <a:latin typeface="Times New Roman"/>
                <a:ea typeface="+mn-lt"/>
                <a:cs typeface="+mn-lt"/>
              </a:rPr>
            </a:br>
            <a:r>
              <a:rPr lang="en-US" sz="2000">
                <a:latin typeface="Times New Roman"/>
                <a:ea typeface="+mn-lt"/>
                <a:cs typeface="+mn-lt"/>
              </a:rPr>
              <a:t> By: </a:t>
            </a:r>
            <a:r>
              <a:rPr lang="en-US" sz="2000" err="1">
                <a:latin typeface="Times New Roman"/>
                <a:ea typeface="+mn-lt"/>
                <a:cs typeface="+mn-lt"/>
              </a:rPr>
              <a:t>Tahidul</a:t>
            </a:r>
            <a:r>
              <a:rPr lang="en-US" sz="2000">
                <a:latin typeface="Times New Roman"/>
                <a:ea typeface="+mn-lt"/>
                <a:cs typeface="+mn-lt"/>
              </a:rPr>
              <a:t>, Daniel, and Fred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78508-8014-D4E4-BC68-4D49220D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E08AD-4245-AAB7-D69D-7BC057997B25}"/>
              </a:ext>
            </a:extLst>
          </p:cNvPr>
          <p:cNvSpPr txBox="1"/>
          <p:nvPr/>
        </p:nvSpPr>
        <p:spPr>
          <a:xfrm>
            <a:off x="4156176" y="4923582"/>
            <a:ext cx="51478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COMPUTATIONAL OPERATIONS RESEARCH</a:t>
            </a:r>
            <a:br>
              <a:rPr lang="en-US">
                <a:latin typeface="Times New Roman"/>
                <a:ea typeface="+mn-lt"/>
                <a:cs typeface="+mn-lt"/>
              </a:rPr>
            </a:br>
            <a:r>
              <a:rPr lang="en-US">
                <a:latin typeface="Times New Roman"/>
                <a:ea typeface="+mn-lt"/>
                <a:cs typeface="+mn-lt"/>
              </a:rPr>
              <a:t> MATH/CSCI 4320/8326, Spring 2025, UNO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195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BAEF0-86C8-FDE7-31DF-3ED992DA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A57BA-FAFB-E009-3C2F-4AD45386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5E6FE-6262-AE25-F4B2-754A2671F796}"/>
              </a:ext>
            </a:extLst>
          </p:cNvPr>
          <p:cNvSpPr txBox="1"/>
          <p:nvPr/>
        </p:nvSpPr>
        <p:spPr>
          <a:xfrm>
            <a:off x="3969751" y="493987"/>
            <a:ext cx="37882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Constraints (2 of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00397-D468-4E4D-DA6A-F7764C8D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3063876"/>
            <a:ext cx="6633080" cy="365124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C1EF92A-ADBB-569E-1D31-BEFB54567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20" y="3601195"/>
            <a:ext cx="3723384" cy="613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FAE22-3011-4591-2AAA-4263527A4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4851112"/>
            <a:ext cx="6115828" cy="365124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454CF6B-87E3-5629-0BE6-EB5F6BF1C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20" y="5381518"/>
            <a:ext cx="4020828" cy="6396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65859-510A-B710-2378-8693CAECD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1235228"/>
            <a:ext cx="6179022" cy="365124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12D9DF-A730-0BB5-B560-EB5D5AECB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20" y="1641764"/>
            <a:ext cx="4679420" cy="7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9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9DC7-589D-3A37-846B-9A87D53A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EECE9-0CB2-F3C1-FAB6-84840312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160AB-3A49-948D-AA4B-D9EB7AFEB8C9}"/>
              </a:ext>
            </a:extLst>
          </p:cNvPr>
          <p:cNvSpPr txBox="1"/>
          <p:nvPr/>
        </p:nvSpPr>
        <p:spPr>
          <a:xfrm>
            <a:off x="3969751" y="493987"/>
            <a:ext cx="37882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Constraints (3 of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7D403-A520-A6D8-48A5-1D35059F5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1258072"/>
            <a:ext cx="3529533" cy="365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94286-3928-8E6D-8F47-23E5D9A7E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75" y="1805419"/>
            <a:ext cx="5050471" cy="50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EB0EF-002C-9281-5EE4-EF701E38D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74" y="3346564"/>
            <a:ext cx="3763856" cy="364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2B682-C01C-4F1F-BCCE-8169A1D5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2813862"/>
            <a:ext cx="6042104" cy="360309"/>
          </a:xfrm>
          <a:prstGeom prst="rect">
            <a:avLst/>
          </a:prstGeom>
        </p:spPr>
      </p:pic>
      <p:pic>
        <p:nvPicPr>
          <p:cNvPr id="12" name="Picture 11" descr="A black and white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DBF84951-5BD0-3054-1B3E-1DB3C77FB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88" y="3699986"/>
            <a:ext cx="2782983" cy="615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18962-CB11-7B6F-0CFC-C1E7BEF97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" y="4832770"/>
            <a:ext cx="4353138" cy="365124"/>
          </a:xfrm>
          <a:prstGeom prst="rect">
            <a:avLst/>
          </a:prstGeom>
        </p:spPr>
      </p:pic>
      <p:pic>
        <p:nvPicPr>
          <p:cNvPr id="16" name="Picture 15" descr="A number and symbol on a white background&#10;&#10;Description automatically generated">
            <a:extLst>
              <a:ext uri="{FF2B5EF4-FFF2-40B4-BE49-F238E27FC236}">
                <a16:creationId xmlns:a16="http://schemas.microsoft.com/office/drawing/2014/main" id="{D7CEDFF4-A3BC-32AE-026D-DD2999F19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89" y="5342813"/>
            <a:ext cx="2588906" cy="6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SBTE Announced DAE 3rd Year Annual Exam 2024 Result - jpi">
            <a:extLst>
              <a:ext uri="{FF2B5EF4-FFF2-40B4-BE49-F238E27FC236}">
                <a16:creationId xmlns:a16="http://schemas.microsoft.com/office/drawing/2014/main" id="{D245D23A-2CA2-6F5A-D4B9-8942942C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0403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2A85E-F1DD-E594-B00C-B164569F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CF5F8-511A-F9D0-78C2-010EDA6D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AE52-DD05-027E-015E-1C0B4E5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D7A68-1435-D55C-DE7D-3710B79C639B}"/>
              </a:ext>
            </a:extLst>
          </p:cNvPr>
          <p:cNvSpPr txBox="1"/>
          <p:nvPr/>
        </p:nvSpPr>
        <p:spPr>
          <a:xfrm>
            <a:off x="4448409" y="717357"/>
            <a:ext cx="16388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Bed A</a:t>
            </a:r>
            <a:endParaRPr lang="en-US" sz="36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1811D-655C-BC28-5E0D-995AFF19FC77}"/>
              </a:ext>
            </a:extLst>
          </p:cNvPr>
          <p:cNvSpPr txBox="1"/>
          <p:nvPr/>
        </p:nvSpPr>
        <p:spPr>
          <a:xfrm>
            <a:off x="7933812" y="1452030"/>
            <a:ext cx="136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Bed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910F-ACEA-DE09-B7F7-CDA75524F07B}"/>
              </a:ext>
            </a:extLst>
          </p:cNvPr>
          <p:cNvSpPr txBox="1"/>
          <p:nvPr/>
        </p:nvSpPr>
        <p:spPr>
          <a:xfrm>
            <a:off x="1853327" y="1452040"/>
            <a:ext cx="185928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Number of Plants</a:t>
            </a:r>
          </a:p>
        </p:txBody>
      </p:sp>
      <p:pic>
        <p:nvPicPr>
          <p:cNvPr id="20" name="Picture 19" descr="A graph of a plant count&#10;&#10;AI-generated content may be incorrect.">
            <a:extLst>
              <a:ext uri="{FF2B5EF4-FFF2-40B4-BE49-F238E27FC236}">
                <a16:creationId xmlns:a16="http://schemas.microsoft.com/office/drawing/2014/main" id="{82BFEEB3-2B17-2DE4-72DA-4649162E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" t="7724" r="-164"/>
          <a:stretch/>
        </p:blipFill>
        <p:spPr>
          <a:xfrm>
            <a:off x="355013" y="2125349"/>
            <a:ext cx="4093243" cy="24151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725674-5090-FCE2-F526-0544EC07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9" t="8606" b="-410"/>
          <a:stretch/>
        </p:blipFill>
        <p:spPr>
          <a:xfrm>
            <a:off x="5285339" y="2138813"/>
            <a:ext cx="6185305" cy="2359735"/>
          </a:xfrm>
          <a:prstGeom prst="rect">
            <a:avLst/>
          </a:prstGeom>
        </p:spPr>
      </p:pic>
      <p:pic>
        <p:nvPicPr>
          <p:cNvPr id="22" name="Picture 21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4F763C1D-6324-6854-D951-DA6F6006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82" t="24444" r="471" b="9970"/>
          <a:stretch/>
        </p:blipFill>
        <p:spPr>
          <a:xfrm>
            <a:off x="9763964" y="2148267"/>
            <a:ext cx="2316142" cy="14926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40B46C-9AB0-6349-21D7-4567D13B6647}"/>
              </a:ext>
            </a:extLst>
          </p:cNvPr>
          <p:cNvCxnSpPr/>
          <p:nvPr/>
        </p:nvCxnSpPr>
        <p:spPr>
          <a:xfrm flipH="1">
            <a:off x="4953413" y="1626747"/>
            <a:ext cx="9144" cy="402574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1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C41A6-0E0C-F374-F220-1311A03C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BF533-307D-E7F1-AEDB-F2F56040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C8590-5A30-5EA7-0690-DA9DD82AE7D0}"/>
              </a:ext>
            </a:extLst>
          </p:cNvPr>
          <p:cNvSpPr txBox="1"/>
          <p:nvPr/>
        </p:nvSpPr>
        <p:spPr>
          <a:xfrm>
            <a:off x="4448409" y="717357"/>
            <a:ext cx="1378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Bed B</a:t>
            </a:r>
            <a:endParaRPr lang="en-US" sz="36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54E92-87E8-3352-83D3-FC36DE52DD97}"/>
              </a:ext>
            </a:extLst>
          </p:cNvPr>
          <p:cNvSpPr txBox="1"/>
          <p:nvPr/>
        </p:nvSpPr>
        <p:spPr>
          <a:xfrm>
            <a:off x="7933812" y="1452030"/>
            <a:ext cx="136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Bed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DE325E-694C-E111-8097-D8B43A30821C}"/>
              </a:ext>
            </a:extLst>
          </p:cNvPr>
          <p:cNvSpPr txBox="1"/>
          <p:nvPr/>
        </p:nvSpPr>
        <p:spPr>
          <a:xfrm>
            <a:off x="1853327" y="1452040"/>
            <a:ext cx="185928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Number of Plants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7C607-F9FA-62F4-60B6-65C3AD4F4A1C}"/>
              </a:ext>
            </a:extLst>
          </p:cNvPr>
          <p:cNvCxnSpPr/>
          <p:nvPr/>
        </p:nvCxnSpPr>
        <p:spPr>
          <a:xfrm flipH="1">
            <a:off x="4953413" y="1626747"/>
            <a:ext cx="9144" cy="402574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different colored bars">
            <a:extLst>
              <a:ext uri="{FF2B5EF4-FFF2-40B4-BE49-F238E27FC236}">
                <a16:creationId xmlns:a16="http://schemas.microsoft.com/office/drawing/2014/main" id="{F62491E3-B82D-AC73-7BAD-F4820AA7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" t="7619" r="156" b="65"/>
          <a:stretch/>
        </p:blipFill>
        <p:spPr>
          <a:xfrm>
            <a:off x="688299" y="2135482"/>
            <a:ext cx="3867814" cy="2377503"/>
          </a:xfrm>
          <a:prstGeom prst="rect">
            <a:avLst/>
          </a:prstGeom>
        </p:spPr>
      </p:pic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B1E10B90-EF83-B0F8-ADBF-F1FB22F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13" r="392" b="188"/>
          <a:stretch/>
        </p:blipFill>
        <p:spPr>
          <a:xfrm>
            <a:off x="5174073" y="2139572"/>
            <a:ext cx="6603198" cy="2389583"/>
          </a:xfrm>
          <a:prstGeom prst="rect">
            <a:avLst/>
          </a:prstGeom>
        </p:spPr>
      </p:pic>
      <p:pic>
        <p:nvPicPr>
          <p:cNvPr id="4" name="Picture 3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31F97EAE-0038-923C-864D-E8919A7E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03" t="33572" r="2065" b="8477"/>
          <a:stretch/>
        </p:blipFill>
        <p:spPr>
          <a:xfrm>
            <a:off x="9983316" y="2383602"/>
            <a:ext cx="2194643" cy="12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4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93C29-9A14-23E1-6D4C-BF825A50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97E7-F2A8-D0DC-08C9-22E4D1B2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3734F-C424-6153-BA1B-7D731597EF5B}"/>
              </a:ext>
            </a:extLst>
          </p:cNvPr>
          <p:cNvSpPr txBox="1"/>
          <p:nvPr/>
        </p:nvSpPr>
        <p:spPr>
          <a:xfrm>
            <a:off x="4448409" y="717357"/>
            <a:ext cx="1378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Bed C</a:t>
            </a:r>
            <a:endParaRPr lang="en-US" sz="36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59FE8-B6E3-ED54-E0D0-484DB8C0CFF0}"/>
              </a:ext>
            </a:extLst>
          </p:cNvPr>
          <p:cNvSpPr txBox="1"/>
          <p:nvPr/>
        </p:nvSpPr>
        <p:spPr>
          <a:xfrm>
            <a:off x="7933812" y="1452030"/>
            <a:ext cx="136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Bed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D3F9C-55D8-4C9B-F0E6-655379D6E570}"/>
              </a:ext>
            </a:extLst>
          </p:cNvPr>
          <p:cNvSpPr txBox="1"/>
          <p:nvPr/>
        </p:nvSpPr>
        <p:spPr>
          <a:xfrm>
            <a:off x="1853327" y="1452040"/>
            <a:ext cx="185928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Number of Plants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5F608F-3C58-28C4-0015-656C7CD08F1E}"/>
              </a:ext>
            </a:extLst>
          </p:cNvPr>
          <p:cNvCxnSpPr/>
          <p:nvPr/>
        </p:nvCxnSpPr>
        <p:spPr>
          <a:xfrm flipH="1">
            <a:off x="4953413" y="1626747"/>
            <a:ext cx="9144" cy="402574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plant count&#10;&#10;AI-generated content may be incorrect.">
            <a:extLst>
              <a:ext uri="{FF2B5EF4-FFF2-40B4-BE49-F238E27FC236}">
                <a16:creationId xmlns:a16="http://schemas.microsoft.com/office/drawing/2014/main" id="{A0B65E6C-E94E-A54A-3CA9-BAEB2EDD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2" t="8929" r="-398" b="1917"/>
          <a:stretch/>
        </p:blipFill>
        <p:spPr>
          <a:xfrm>
            <a:off x="373979" y="2126072"/>
            <a:ext cx="4157193" cy="2398286"/>
          </a:xfrm>
          <a:prstGeom prst="rect">
            <a:avLst/>
          </a:prstGeom>
        </p:spPr>
      </p:pic>
      <p:pic>
        <p:nvPicPr>
          <p:cNvPr id="7" name="Picture 6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653A9B0B-F1B5-2EF2-4581-3DAE0F81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84" r="26000" b="2287"/>
          <a:stretch/>
        </p:blipFill>
        <p:spPr>
          <a:xfrm>
            <a:off x="5269189" y="2127736"/>
            <a:ext cx="4986469" cy="2241908"/>
          </a:xfrm>
          <a:prstGeom prst="rect">
            <a:avLst/>
          </a:prstGeom>
        </p:spPr>
      </p:pic>
      <p:pic>
        <p:nvPicPr>
          <p:cNvPr id="8" name="Picture 7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4B8B7DEA-9F77-0D2E-6547-F244AC20F0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817" t="35001" r="2735" b="14420"/>
          <a:stretch/>
        </p:blipFill>
        <p:spPr>
          <a:xfrm>
            <a:off x="10252617" y="2556992"/>
            <a:ext cx="1850045" cy="97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0808BD-1BFD-8B33-664D-76D84698B89B}"/>
              </a:ext>
            </a:extLst>
          </p:cNvPr>
          <p:cNvSpPr txBox="1"/>
          <p:nvPr/>
        </p:nvSpPr>
        <p:spPr>
          <a:xfrm>
            <a:off x="4041518" y="5989625"/>
            <a:ext cx="2733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5 sq inch is unused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C8498-524C-D944-5925-A0861AFB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65D9-BE8B-4416-B18D-F8105C1B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FED05-54FD-CE65-07CE-4E9E65056F3C}"/>
              </a:ext>
            </a:extLst>
          </p:cNvPr>
          <p:cNvSpPr txBox="1"/>
          <p:nvPr/>
        </p:nvSpPr>
        <p:spPr>
          <a:xfrm>
            <a:off x="4448409" y="717357"/>
            <a:ext cx="16316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Bed D</a:t>
            </a:r>
            <a:endParaRPr lang="en-US" sz="36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F1B5F-3320-F624-DECC-71D49DBA3AA6}"/>
              </a:ext>
            </a:extLst>
          </p:cNvPr>
          <p:cNvSpPr txBox="1"/>
          <p:nvPr/>
        </p:nvSpPr>
        <p:spPr>
          <a:xfrm>
            <a:off x="7933812" y="1452030"/>
            <a:ext cx="136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Bed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2685E-F4B8-4CF3-5B6A-6493438D8644}"/>
              </a:ext>
            </a:extLst>
          </p:cNvPr>
          <p:cNvSpPr txBox="1"/>
          <p:nvPr/>
        </p:nvSpPr>
        <p:spPr>
          <a:xfrm>
            <a:off x="1853327" y="1452040"/>
            <a:ext cx="185928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Number of Plants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68D188-B5ED-876B-E26A-E96AEEC82BEB}"/>
              </a:ext>
            </a:extLst>
          </p:cNvPr>
          <p:cNvCxnSpPr/>
          <p:nvPr/>
        </p:nvCxnSpPr>
        <p:spPr>
          <a:xfrm flipH="1">
            <a:off x="4953413" y="1626747"/>
            <a:ext cx="9144" cy="402574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CC2D1AB3-CBA6-1E17-22BF-D941109A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3" t="9333" r="1121" b="1936"/>
          <a:stretch/>
        </p:blipFill>
        <p:spPr>
          <a:xfrm>
            <a:off x="297108" y="2123440"/>
            <a:ext cx="4155550" cy="2498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25221C-857C-BD84-092F-8888A92B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" t="10798" r="27667" b="1411"/>
          <a:stretch/>
        </p:blipFill>
        <p:spPr>
          <a:xfrm>
            <a:off x="5314268" y="2122035"/>
            <a:ext cx="4845743" cy="2253372"/>
          </a:xfrm>
          <a:prstGeom prst="rect">
            <a:avLst/>
          </a:prstGeom>
        </p:spPr>
      </p:pic>
      <p:pic>
        <p:nvPicPr>
          <p:cNvPr id="4" name="Picture 3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1A6153C5-0E08-D431-6AC8-5234C232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89" t="43030" r="2144" b="22626"/>
          <a:stretch/>
        </p:blipFill>
        <p:spPr>
          <a:xfrm>
            <a:off x="10155872" y="2590800"/>
            <a:ext cx="1929480" cy="9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0D5D-B3A6-C53A-9546-C8AB1C4F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764B1-11F9-1FEB-A7A5-F56C7DA6451C}"/>
              </a:ext>
            </a:extLst>
          </p:cNvPr>
          <p:cNvSpPr txBox="1"/>
          <p:nvPr/>
        </p:nvSpPr>
        <p:spPr>
          <a:xfrm>
            <a:off x="4324247" y="423774"/>
            <a:ext cx="239582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2"/>
                </a:solidFill>
                <a:latin typeface="Times New Roman"/>
                <a:ea typeface="+mn-lt"/>
                <a:cs typeface="+mn-lt"/>
              </a:rPr>
              <a:t>Summary</a:t>
            </a:r>
            <a:endParaRPr lang="en-US" sz="44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F89B-68F9-6DB4-9466-F949B57B8841}"/>
              </a:ext>
            </a:extLst>
          </p:cNvPr>
          <p:cNvSpPr txBox="1"/>
          <p:nvPr/>
        </p:nvSpPr>
        <p:spPr>
          <a:xfrm>
            <a:off x="3594472" y="1231537"/>
            <a:ext cx="54352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Our model uses 68 variables and 52 constraints</a:t>
            </a:r>
            <a:endParaRPr lang="en-US" sz="2000">
              <a:latin typeface="Times New Roman"/>
              <a:ea typeface="Calibri"/>
              <a:cs typeface="Calibr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0FCFF5-8D6A-1E09-1F02-450B887A3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99654"/>
              </p:ext>
            </p:extLst>
          </p:nvPr>
        </p:nvGraphicFramePr>
        <p:xfrm>
          <a:off x="647605" y="2614770"/>
          <a:ext cx="4067426" cy="253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207">
                  <a:extLst>
                    <a:ext uri="{9D8B030D-6E8A-4147-A177-3AD203B41FA5}">
                      <a16:colId xmlns:a16="http://schemas.microsoft.com/office/drawing/2014/main" val="2034663697"/>
                    </a:ext>
                  </a:extLst>
                </a:gridCol>
                <a:gridCol w="927608">
                  <a:extLst>
                    <a:ext uri="{9D8B030D-6E8A-4147-A177-3AD203B41FA5}">
                      <a16:colId xmlns:a16="http://schemas.microsoft.com/office/drawing/2014/main" val="2614893606"/>
                    </a:ext>
                  </a:extLst>
                </a:gridCol>
                <a:gridCol w="1297418">
                  <a:extLst>
                    <a:ext uri="{9D8B030D-6E8A-4147-A177-3AD203B41FA5}">
                      <a16:colId xmlns:a16="http://schemas.microsoft.com/office/drawing/2014/main" val="3175430937"/>
                    </a:ext>
                  </a:extLst>
                </a:gridCol>
                <a:gridCol w="1100193">
                  <a:extLst>
                    <a:ext uri="{9D8B030D-6E8A-4147-A177-3AD203B41FA5}">
                      <a16:colId xmlns:a16="http://schemas.microsoft.com/office/drawing/2014/main" val="2508208713"/>
                    </a:ext>
                  </a:extLst>
                </a:gridCol>
              </a:tblGrid>
              <a:tr h="9863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Bed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/>
                        </a:rPr>
                        <a:t>Plants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/>
                        </a:rPr>
                        <a:t>Used Area (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in²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/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/>
                        </a:rPr>
                        <a:t>Capacity (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in²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/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45667"/>
                  </a:ext>
                </a:extLst>
              </a:tr>
              <a:tr h="3874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22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83748"/>
                  </a:ext>
                </a:extLst>
              </a:tr>
              <a:tr h="38749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Times New Roman"/>
                        </a:rPr>
                        <a:t>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25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28825"/>
                  </a:ext>
                </a:extLst>
              </a:tr>
              <a:tr h="38749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Times New Roman"/>
                        </a:rPr>
                        <a:t>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134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4603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491058"/>
                  </a:ext>
                </a:extLst>
              </a:tr>
              <a:tr h="38749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Times New Roman"/>
                        </a:rPr>
                        <a:t>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32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4608</a:t>
                      </a:r>
                      <a:endParaRPr lang="en-US" sz="180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6718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69F-7B8C-2FAF-5366-9D95DFC12840}"/>
              </a:ext>
            </a:extLst>
          </p:cNvPr>
          <p:cNvSpPr txBox="1"/>
          <p:nvPr/>
        </p:nvSpPr>
        <p:spPr>
          <a:xfrm>
            <a:off x="2678825" y="5995018"/>
            <a:ext cx="7098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All beds are essentially maximized—only Bed C has 5 in² slack (&lt; 0.1 %).</a:t>
            </a:r>
            <a:endParaRPr lang="en-US"/>
          </a:p>
        </p:txBody>
      </p:sp>
      <p:pic>
        <p:nvPicPr>
          <p:cNvPr id="16" name="Picture 15" descr="7,924 Brain Muscle Stock Vectors and Vector Art | Shutterstock">
            <a:extLst>
              <a:ext uri="{FF2B5EF4-FFF2-40B4-BE49-F238E27FC236}">
                <a16:creationId xmlns:a16="http://schemas.microsoft.com/office/drawing/2014/main" id="{CD7373B0-D0C6-38C7-7F89-8C90A59F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62" y="1194552"/>
            <a:ext cx="1040837" cy="4884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5385CD4-37F1-525E-D8C5-AE707ADA47EA}"/>
              </a:ext>
            </a:extLst>
          </p:cNvPr>
          <p:cNvGrpSpPr/>
          <p:nvPr/>
        </p:nvGrpSpPr>
        <p:grpSpPr>
          <a:xfrm>
            <a:off x="5518417" y="2357873"/>
            <a:ext cx="6177123" cy="3363709"/>
            <a:chOff x="5518417" y="2357873"/>
            <a:chExt cx="6177123" cy="33637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2D082A-8250-82F7-0AE2-3260ECC5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01" t="7197" r="300" b="36553"/>
            <a:stretch/>
          </p:blipFill>
          <p:spPr>
            <a:xfrm>
              <a:off x="5518417" y="2357873"/>
              <a:ext cx="6167843" cy="27887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327050-C805-ED28-4359-EB5A9F4D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03" t="87121" r="150" b="1198"/>
            <a:stretch/>
          </p:blipFill>
          <p:spPr>
            <a:xfrm>
              <a:off x="5518417" y="5142466"/>
              <a:ext cx="6177123" cy="57911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CC8055-FDC2-1E42-73AC-6887A75480EA}"/>
                </a:ext>
              </a:extLst>
            </p:cNvPr>
            <p:cNvSpPr/>
            <p:nvPr/>
          </p:nvSpPr>
          <p:spPr>
            <a:xfrm>
              <a:off x="7018095" y="2615402"/>
              <a:ext cx="4248251" cy="16562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05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ised Bed Gardens Made Easy - Rooted Flowers">
            <a:extLst>
              <a:ext uri="{FF2B5EF4-FFF2-40B4-BE49-F238E27FC236}">
                <a16:creationId xmlns:a16="http://schemas.microsoft.com/office/drawing/2014/main" id="{8DFF2EAF-AB83-F509-415D-C8A1C0D3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D11E3-6057-0BB2-CCCC-22695A43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525"/>
            <a:ext cx="3822189" cy="98551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2"/>
                </a:solidFill>
                <a:latin typeface="Times New Roman"/>
                <a:ea typeface="+mj-lt"/>
                <a:cs typeface="+mj-lt"/>
              </a:rPr>
              <a:t>Future Directions</a:t>
            </a:r>
            <a:endParaRPr lang="en-US" sz="360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9936F-2EB5-C7D0-E273-C7D6CC4C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Yield &amp; Profit Modeling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Multi‐Season Crop Rotation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Good and Bad Neighbour Rules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Geospatial &amp; Scale‐Up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Real‐Time Sensor &amp; IoT Integration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Multi‐Objective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E0CD3-74AD-DBC5-E1AC-003C41E1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19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44A49-FA85-AF42-9903-06FD98A5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hank You - Math Themed Thank You Card - Geek Thank You Card - Maths Thank  You Card - Etsy Denmark">
            <a:extLst>
              <a:ext uri="{FF2B5EF4-FFF2-40B4-BE49-F238E27FC236}">
                <a16:creationId xmlns:a16="http://schemas.microsoft.com/office/drawing/2014/main" id="{D0167F97-E921-B48F-D73A-C92952B4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19" b="181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C6E6C-D3FC-CFE0-3793-D9F6A4E2C8E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Heartfelt thanks to Professor Fabio—for planting the spark of innovation in our minds and helping each of us grow into confident optimization problem-solvers.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CAE6D-ED73-D94B-4010-4B85ACE3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42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3010C-0060-5BD1-D51D-C18E16FD3A53}"/>
              </a:ext>
            </a:extLst>
          </p:cNvPr>
          <p:cNvSpPr txBox="1"/>
          <p:nvPr/>
        </p:nvSpPr>
        <p:spPr>
          <a:xfrm>
            <a:off x="2129054" y="586276"/>
            <a:ext cx="930040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Why optimize a vegetable garden?</a:t>
            </a:r>
            <a:endParaRPr lang="en-US" sz="4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F203B-B4D4-ECBD-EEDE-B6487425C431}"/>
              </a:ext>
            </a:extLst>
          </p:cNvPr>
          <p:cNvSpPr txBox="1"/>
          <p:nvPr/>
        </p:nvSpPr>
        <p:spPr>
          <a:xfrm>
            <a:off x="1130456" y="1968323"/>
            <a:ext cx="22609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r>
              <a:rPr lang="en-US"/>
              <a:t>Daniel will put picture of his garden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E99E0-9E35-29AA-1042-B88A890DCC3E}"/>
              </a:ext>
            </a:extLst>
          </p:cNvPr>
          <p:cNvSpPr txBox="1"/>
          <p:nvPr/>
        </p:nvSpPr>
        <p:spPr>
          <a:xfrm>
            <a:off x="5213067" y="1970589"/>
            <a:ext cx="653257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Rising Food Prices</a:t>
            </a:r>
            <a:r>
              <a:rPr lang="en-US">
                <a:ea typeface="+mn-lt"/>
                <a:cs typeface="+mn-lt"/>
              </a:rPr>
              <a:t> – Stretch budget by growing produce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Poor Diet &amp; Nutrition</a:t>
            </a:r>
            <a:r>
              <a:rPr lang="en-US">
                <a:ea typeface="+mn-lt"/>
                <a:cs typeface="+mn-lt"/>
              </a:rPr>
              <a:t> – Boost fresh vegetable intake and nutrients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Sedentary Lifestyles</a:t>
            </a:r>
            <a:r>
              <a:rPr lang="en-US">
                <a:ea typeface="+mn-lt"/>
                <a:cs typeface="+mn-lt"/>
              </a:rPr>
              <a:t> – Add gentle daily activity through planting &amp; upkeep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Backyard Gardens = Triple Win</a:t>
            </a:r>
            <a:r>
              <a:rPr lang="en-US">
                <a:ea typeface="+mn-lt"/>
                <a:cs typeface="+mn-lt"/>
              </a:rPr>
              <a:t> – Save money, eat healthier, move more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But… Most Beginners Struggle</a:t>
            </a:r>
            <a:r>
              <a:rPr lang="en-US">
                <a:ea typeface="+mn-lt"/>
                <a:cs typeface="+mn-lt"/>
              </a:rPr>
              <a:t> – What to plant, when, where, and how much?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Optimization Is Key</a:t>
            </a:r>
            <a:r>
              <a:rPr lang="en-US">
                <a:ea typeface="+mn-lt"/>
                <a:cs typeface="+mn-lt"/>
              </a:rPr>
              <a:t> – Data‐driven planning ensures every square foot counts</a:t>
            </a:r>
            <a:endParaRPr lang="en-US"/>
          </a:p>
          <a:p>
            <a:endParaRPr lang="en-US"/>
          </a:p>
        </p:txBody>
      </p:sp>
      <p:pic>
        <p:nvPicPr>
          <p:cNvPr id="2" name="Picture 1" descr="A row of wooden boxes with dirt in a yard&#10;&#10;AI-generated content may be incorrect.">
            <a:extLst>
              <a:ext uri="{FF2B5EF4-FFF2-40B4-BE49-F238E27FC236}">
                <a16:creationId xmlns:a16="http://schemas.microsoft.com/office/drawing/2014/main" id="{F70EF3A0-F859-8F39-6E88-13BA8AA8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73" t="14678" r="9899" b="483"/>
          <a:stretch/>
        </p:blipFill>
        <p:spPr>
          <a:xfrm>
            <a:off x="457200" y="1717421"/>
            <a:ext cx="4495808" cy="38234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A2F75-A39D-9B04-7E20-EFE9C9AD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op 10 Q &amp; A PowerPoint Presentation Templates in 2025">
            <a:extLst>
              <a:ext uri="{FF2B5EF4-FFF2-40B4-BE49-F238E27FC236}">
                <a16:creationId xmlns:a16="http://schemas.microsoft.com/office/drawing/2014/main" id="{6BF4D5D9-4AF5-90B2-BE39-468F7E3A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454" y="304799"/>
            <a:ext cx="6963833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08C26-9AFA-4B77-247F-26A7A35B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0F6C2-D193-B4BB-B05C-5A932D0C7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FF656-EF39-EB06-E75D-5F9410A951B8}"/>
              </a:ext>
            </a:extLst>
          </p:cNvPr>
          <p:cNvSpPr txBox="1"/>
          <p:nvPr/>
        </p:nvSpPr>
        <p:spPr>
          <a:xfrm>
            <a:off x="1185331" y="744253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accent2">
                    <a:lumMod val="76000"/>
                  </a:schemeClr>
                </a:solidFill>
                <a:latin typeface="Times New Roman"/>
                <a:ea typeface="+mj-ea"/>
                <a:cs typeface="Times New Roman"/>
              </a:rPr>
              <a:t>Project Goal</a:t>
            </a:r>
            <a:br>
              <a:rPr lang="en-US" sz="2800" kern="1200">
                <a:latin typeface="Times New Roman"/>
                <a:ea typeface="+mj-ea"/>
                <a:cs typeface="+mj-cs"/>
              </a:rPr>
            </a:br>
            <a:r>
              <a:rPr lang="en-US" sz="2000" kern="1200">
                <a:latin typeface="Times New Roman"/>
                <a:ea typeface="+mj-ea"/>
                <a:cs typeface="Times New Roman"/>
              </a:rPr>
              <a:t>Pack </a:t>
            </a:r>
            <a:r>
              <a:rPr lang="en-US" sz="2000" kern="1200">
                <a:solidFill>
                  <a:schemeClr val="accent2">
                    <a:lumMod val="76000"/>
                  </a:schemeClr>
                </a:solidFill>
                <a:latin typeface="Times New Roman"/>
                <a:ea typeface="+mj-ea"/>
                <a:cs typeface="Times New Roman"/>
              </a:rPr>
              <a:t>four 4 × 8 ft</a:t>
            </a:r>
            <a:r>
              <a:rPr lang="en-US" sz="2000" kern="1200">
                <a:latin typeface="Times New Roman"/>
                <a:ea typeface="+mj-ea"/>
                <a:cs typeface="Times New Roman"/>
              </a:rPr>
              <a:t> beds to meet our 2025 crop plan while obeying spacing &amp; preference rules.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>
              <a:solidFill>
                <a:schemeClr val="accent2">
                  <a:lumMod val="76000"/>
                </a:schemeClr>
              </a:solidFill>
              <a:latin typeface="Times New Roman"/>
              <a:ea typeface="+mj-ea"/>
              <a:cs typeface="Times New Roman"/>
            </a:endParaRPr>
          </a:p>
        </p:txBody>
      </p:sp>
      <p:graphicFrame>
        <p:nvGraphicFramePr>
          <p:cNvPr id="45" name="TextBox 3">
            <a:extLst>
              <a:ext uri="{FF2B5EF4-FFF2-40B4-BE49-F238E27FC236}">
                <a16:creationId xmlns:a16="http://schemas.microsoft.com/office/drawing/2014/main" id="{56D8B94B-B72E-E30C-372E-E3B08EB62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866637"/>
              </p:ext>
            </p:extLst>
          </p:nvPr>
        </p:nvGraphicFramePr>
        <p:xfrm>
          <a:off x="5094378" y="1763678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7" name="Picture 226" descr="How to Write SMART Project Goals">
            <a:extLst>
              <a:ext uri="{FF2B5EF4-FFF2-40B4-BE49-F238E27FC236}">
                <a16:creationId xmlns:a16="http://schemas.microsoft.com/office/drawing/2014/main" id="{3FA12AE7-B884-47AE-38A3-9AD92E77B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41" y="2015520"/>
            <a:ext cx="3527778" cy="3527778"/>
          </a:xfrm>
          <a:prstGeom prst="rect">
            <a:avLst/>
          </a:prstGeom>
        </p:spPr>
      </p:pic>
      <p:sp>
        <p:nvSpPr>
          <p:cNvPr id="513" name="Slide Number Placeholder 512">
            <a:extLst>
              <a:ext uri="{FF2B5EF4-FFF2-40B4-BE49-F238E27FC236}">
                <a16:creationId xmlns:a16="http://schemas.microsoft.com/office/drawing/2014/main" id="{3C5DBA4E-F231-3758-A01D-7233534E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E6B9-65C9-8807-3211-58CC8DE5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76677-4EF9-8265-3513-0CDABEE2420E}"/>
              </a:ext>
            </a:extLst>
          </p:cNvPr>
          <p:cNvSpPr txBox="1"/>
          <p:nvPr/>
        </p:nvSpPr>
        <p:spPr>
          <a:xfrm>
            <a:off x="3782292" y="281102"/>
            <a:ext cx="46149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Overview of Data</a:t>
            </a:r>
            <a:endParaRPr lang="en-US" sz="4400">
              <a:solidFill>
                <a:schemeClr val="accent2">
                  <a:lumMod val="76000"/>
                </a:schemeClr>
              </a:solidFill>
              <a:latin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CF24AD-442B-5243-AC1C-CCF8F4C2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04717"/>
              </p:ext>
            </p:extLst>
          </p:nvPr>
        </p:nvGraphicFramePr>
        <p:xfrm>
          <a:off x="512947" y="1265108"/>
          <a:ext cx="5811393" cy="28778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1135">
                  <a:extLst>
                    <a:ext uri="{9D8B030D-6E8A-4147-A177-3AD203B41FA5}">
                      <a16:colId xmlns:a16="http://schemas.microsoft.com/office/drawing/2014/main" val="869275265"/>
                    </a:ext>
                  </a:extLst>
                </a:gridCol>
                <a:gridCol w="463717">
                  <a:extLst>
                    <a:ext uri="{9D8B030D-6E8A-4147-A177-3AD203B41FA5}">
                      <a16:colId xmlns:a16="http://schemas.microsoft.com/office/drawing/2014/main" val="1121751443"/>
                    </a:ext>
                  </a:extLst>
                </a:gridCol>
                <a:gridCol w="488782">
                  <a:extLst>
                    <a:ext uri="{9D8B030D-6E8A-4147-A177-3AD203B41FA5}">
                      <a16:colId xmlns:a16="http://schemas.microsoft.com/office/drawing/2014/main" val="3438246221"/>
                    </a:ext>
                  </a:extLst>
                </a:gridCol>
                <a:gridCol w="626643">
                  <a:extLst>
                    <a:ext uri="{9D8B030D-6E8A-4147-A177-3AD203B41FA5}">
                      <a16:colId xmlns:a16="http://schemas.microsoft.com/office/drawing/2014/main" val="2916375719"/>
                    </a:ext>
                  </a:extLst>
                </a:gridCol>
                <a:gridCol w="802105">
                  <a:extLst>
                    <a:ext uri="{9D8B030D-6E8A-4147-A177-3AD203B41FA5}">
                      <a16:colId xmlns:a16="http://schemas.microsoft.com/office/drawing/2014/main" val="2510243569"/>
                    </a:ext>
                  </a:extLst>
                </a:gridCol>
                <a:gridCol w="661386">
                  <a:extLst>
                    <a:ext uri="{9D8B030D-6E8A-4147-A177-3AD203B41FA5}">
                      <a16:colId xmlns:a16="http://schemas.microsoft.com/office/drawing/2014/main" val="907836862"/>
                    </a:ext>
                  </a:extLst>
                </a:gridCol>
                <a:gridCol w="739542">
                  <a:extLst>
                    <a:ext uri="{9D8B030D-6E8A-4147-A177-3AD203B41FA5}">
                      <a16:colId xmlns:a16="http://schemas.microsoft.com/office/drawing/2014/main" val="2785685015"/>
                    </a:ext>
                  </a:extLst>
                </a:gridCol>
                <a:gridCol w="601578">
                  <a:extLst>
                    <a:ext uri="{9D8B030D-6E8A-4147-A177-3AD203B41FA5}">
                      <a16:colId xmlns:a16="http://schemas.microsoft.com/office/drawing/2014/main" val="3579104560"/>
                    </a:ext>
                  </a:extLst>
                </a:gridCol>
                <a:gridCol w="466505">
                  <a:extLst>
                    <a:ext uri="{9D8B030D-6E8A-4147-A177-3AD203B41FA5}">
                      <a16:colId xmlns:a16="http://schemas.microsoft.com/office/drawing/2014/main" val="2359539404"/>
                    </a:ext>
                  </a:extLst>
                </a:gridCol>
              </a:tblGrid>
              <a:tr h="9015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Names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Min 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Max 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Exact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Spacing 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Plant Height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 2025?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One per bed?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All in one bed?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610940"/>
                  </a:ext>
                </a:extLst>
              </a:tr>
              <a:tr h="6310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Bell Pepper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16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12 - 18"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Yes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854544"/>
                  </a:ext>
                </a:extLst>
              </a:tr>
              <a:tr h="4282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Carrot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12"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  <a:endParaRPr lang="en-US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079725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Cucumber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36"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4528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B79955-8557-091A-26D2-CEC1B6830B28}"/>
              </a:ext>
            </a:extLst>
          </p:cNvPr>
          <p:cNvSpPr txBox="1"/>
          <p:nvPr/>
        </p:nvSpPr>
        <p:spPr>
          <a:xfrm>
            <a:off x="1092279" y="4140577"/>
            <a:ext cx="440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(+13 more crops in full table)</a:t>
            </a:r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B267000-5738-80A0-7058-72C5A66EC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73005"/>
              </p:ext>
            </p:extLst>
          </p:nvPr>
        </p:nvGraphicFramePr>
        <p:xfrm>
          <a:off x="8144510" y="1265045"/>
          <a:ext cx="2659887" cy="17989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25855">
                  <a:extLst>
                    <a:ext uri="{9D8B030D-6E8A-4147-A177-3AD203B41FA5}">
                      <a16:colId xmlns:a16="http://schemas.microsoft.com/office/drawing/2014/main" val="947036049"/>
                    </a:ext>
                  </a:extLst>
                </a:gridCol>
                <a:gridCol w="983488">
                  <a:extLst>
                    <a:ext uri="{9D8B030D-6E8A-4147-A177-3AD203B41FA5}">
                      <a16:colId xmlns:a16="http://schemas.microsoft.com/office/drawing/2014/main" val="2130711161"/>
                    </a:ext>
                  </a:extLst>
                </a:gridCol>
                <a:gridCol w="1050544">
                  <a:extLst>
                    <a:ext uri="{9D8B030D-6E8A-4147-A177-3AD203B41FA5}">
                      <a16:colId xmlns:a16="http://schemas.microsoft.com/office/drawing/2014/main" val="3566902222"/>
                    </a:ext>
                  </a:extLst>
                </a:gridCol>
              </a:tblGrid>
              <a:tr h="61481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Beds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Width(ft)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Length(ft)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29183"/>
                  </a:ext>
                </a:extLst>
              </a:tr>
              <a:tr h="2960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77462"/>
                  </a:ext>
                </a:extLst>
              </a:tr>
              <a:tr h="2960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470430"/>
                  </a:ext>
                </a:extLst>
              </a:tr>
              <a:tr h="2960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57023"/>
                  </a:ext>
                </a:extLst>
              </a:tr>
              <a:tr h="2960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402245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98AC3F00-EA76-A751-F33B-14328D787E30}"/>
              </a:ext>
            </a:extLst>
          </p:cNvPr>
          <p:cNvGrpSpPr/>
          <p:nvPr/>
        </p:nvGrpSpPr>
        <p:grpSpPr>
          <a:xfrm>
            <a:off x="8143934" y="3213899"/>
            <a:ext cx="3100862" cy="1103827"/>
            <a:chOff x="8143934" y="3406939"/>
            <a:chExt cx="3100862" cy="1103827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55A0037-D27C-7E01-170D-5D3C68AA79BB}"/>
                </a:ext>
              </a:extLst>
            </p:cNvPr>
            <p:cNvSpPr/>
            <p:nvPr/>
          </p:nvSpPr>
          <p:spPr>
            <a:xfrm>
              <a:off x="8143934" y="3522767"/>
              <a:ext cx="246888" cy="1493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7D9798-18C2-7F91-C97A-94700A805199}"/>
                </a:ext>
              </a:extLst>
            </p:cNvPr>
            <p:cNvSpPr txBox="1"/>
            <p:nvPr/>
          </p:nvSpPr>
          <p:spPr>
            <a:xfrm>
              <a:off x="8501596" y="340693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+mn-lt"/>
                  <a:cs typeface="+mn-lt"/>
                </a:rPr>
                <a:t>Each bed = (4ft×8ft)</a:t>
              </a:r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2F0A951-2176-FEDB-6CBA-2740BBC12F23}"/>
                </a:ext>
              </a:extLst>
            </p:cNvPr>
            <p:cNvSpPr/>
            <p:nvPr/>
          </p:nvSpPr>
          <p:spPr>
            <a:xfrm>
              <a:off x="8143934" y="3949487"/>
              <a:ext cx="246888" cy="1493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E17F2-120F-CFB3-BA66-5847166D447E}"/>
                </a:ext>
              </a:extLst>
            </p:cNvPr>
            <p:cNvSpPr txBox="1"/>
            <p:nvPr/>
          </p:nvSpPr>
          <p:spPr>
            <a:xfrm>
              <a:off x="8501596" y="3833658"/>
              <a:ext cx="2743200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accent2">
                      <a:lumMod val="76000"/>
                    </a:schemeClr>
                  </a:solidFill>
                  <a:latin typeface="Times New Roman"/>
                  <a:ea typeface="+mn-lt"/>
                  <a:cs typeface="+mn-lt"/>
                </a:rPr>
                <a:t>Area per bed = 4608in²</a:t>
              </a:r>
              <a:endParaRPr lang="en-US" sz="20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endParaRPr>
            </a:p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A9CE5-E206-4581-1966-062350088507}"/>
              </a:ext>
            </a:extLst>
          </p:cNvPr>
          <p:cNvSpPr/>
          <p:nvPr/>
        </p:nvSpPr>
        <p:spPr>
          <a:xfrm>
            <a:off x="502961" y="1270112"/>
            <a:ext cx="5821147" cy="32311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C69A35-4F6A-5201-690C-9DE59D12E55B}"/>
              </a:ext>
            </a:extLst>
          </p:cNvPr>
          <p:cNvSpPr/>
          <p:nvPr/>
        </p:nvSpPr>
        <p:spPr>
          <a:xfrm>
            <a:off x="473134" y="4650527"/>
            <a:ext cx="246888" cy="149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8503B-8FA4-700D-64D6-FD283B10390A}"/>
              </a:ext>
            </a:extLst>
          </p:cNvPr>
          <p:cNvSpPr txBox="1"/>
          <p:nvPr/>
        </p:nvSpPr>
        <p:spPr>
          <a:xfrm>
            <a:off x="719036" y="4514377"/>
            <a:ext cx="50190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16 total crops, spacing from 3 inch to 48 inch</a:t>
            </a:r>
            <a:endParaRPr lang="en-US" sz="20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87FAD-BA82-C33F-4197-6C2C5EACA202}"/>
              </a:ext>
            </a:extLst>
          </p:cNvPr>
          <p:cNvSpPr/>
          <p:nvPr/>
        </p:nvSpPr>
        <p:spPr>
          <a:xfrm>
            <a:off x="1486532" y="5510227"/>
            <a:ext cx="1978316" cy="89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Bed 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86EBE0-B94D-1053-DCFA-17F15EDF2D57}"/>
              </a:ext>
            </a:extLst>
          </p:cNvPr>
          <p:cNvSpPr/>
          <p:nvPr/>
        </p:nvSpPr>
        <p:spPr>
          <a:xfrm>
            <a:off x="8822051" y="5510227"/>
            <a:ext cx="1978316" cy="89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Bed 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B17B48-D68D-F5EB-37CE-69E253A0938B}"/>
              </a:ext>
            </a:extLst>
          </p:cNvPr>
          <p:cNvSpPr/>
          <p:nvPr/>
        </p:nvSpPr>
        <p:spPr>
          <a:xfrm>
            <a:off x="6403971" y="5510227"/>
            <a:ext cx="1978316" cy="89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Bed C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625807-A00F-D3FD-A5F2-AA6549D01601}"/>
              </a:ext>
            </a:extLst>
          </p:cNvPr>
          <p:cNvSpPr/>
          <p:nvPr/>
        </p:nvSpPr>
        <p:spPr>
          <a:xfrm>
            <a:off x="3945251" y="5510227"/>
            <a:ext cx="1978316" cy="89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Bed B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0F9F027-AA5D-87FE-3270-3B7D462B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77B54-A980-F589-E3FB-94C603DED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5CCA03-3836-BC28-FDA4-CFAF238C33A7}"/>
              </a:ext>
            </a:extLst>
          </p:cNvPr>
          <p:cNvSpPr txBox="1"/>
          <p:nvPr/>
        </p:nvSpPr>
        <p:spPr>
          <a:xfrm>
            <a:off x="4102229" y="480742"/>
            <a:ext cx="447855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Key Data Columns</a:t>
            </a:r>
            <a:endParaRPr lang="en-US" sz="4400">
              <a:solidFill>
                <a:schemeClr val="accent2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DF50D-E9B9-A7E7-8943-D66348E5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3EF23D-EA1B-3A41-7813-38208213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30822"/>
              </p:ext>
            </p:extLst>
          </p:nvPr>
        </p:nvGraphicFramePr>
        <p:xfrm>
          <a:off x="1330960" y="1564640"/>
          <a:ext cx="10023714" cy="400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1857">
                  <a:extLst>
                    <a:ext uri="{9D8B030D-6E8A-4147-A177-3AD203B41FA5}">
                      <a16:colId xmlns:a16="http://schemas.microsoft.com/office/drawing/2014/main" val="1130196069"/>
                    </a:ext>
                  </a:extLst>
                </a:gridCol>
                <a:gridCol w="5011857">
                  <a:extLst>
                    <a:ext uri="{9D8B030D-6E8A-4147-A177-3AD203B41FA5}">
                      <a16:colId xmlns:a16="http://schemas.microsoft.com/office/drawing/2014/main" val="2358865634"/>
                    </a:ext>
                  </a:extLst>
                </a:gridCol>
              </a:tblGrid>
              <a:tr h="57229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Variables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2170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Name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Plant name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8145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Min Required, Max Required, Exact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Quantity constraints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073363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Plant in 2025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Yes/No flag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211412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One per bed?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1 plant in each bed if Yes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467800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All in one bed?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All plants in a single bed if Yes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535715"/>
                  </a:ext>
                </a:extLst>
              </a:tr>
              <a:tr h="57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Spacing Between Plants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e.g. "12–18" parsed to min/max </a:t>
                      </a:r>
                      <a:endParaRPr lang="en-US" sz="2000" b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912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97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4C95F-BBCA-BCFD-B581-84F252DF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43D1F-DC9A-3409-A4C0-2347561DB692}"/>
              </a:ext>
            </a:extLst>
          </p:cNvPr>
          <p:cNvSpPr txBox="1"/>
          <p:nvPr/>
        </p:nvSpPr>
        <p:spPr>
          <a:xfrm>
            <a:off x="1332746" y="515949"/>
            <a:ext cx="896044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solidFill>
                  <a:schemeClr val="accent2">
                    <a:lumMod val="76000"/>
                  </a:schemeClr>
                </a:solidFill>
                <a:latin typeface="Times New Roman"/>
                <a:cs typeface="Times New Roman"/>
              </a:rPr>
              <a:t>Mathematical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03BFB-3FA8-EC29-B9B9-9BE9CE08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75A9D-5895-068B-FD94-FAC354A85D71}"/>
              </a:ext>
            </a:extLst>
          </p:cNvPr>
          <p:cNvSpPr txBox="1"/>
          <p:nvPr/>
        </p:nvSpPr>
        <p:spPr>
          <a:xfrm>
            <a:off x="2188029" y="20094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Decision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C1702-37BD-FAEC-A9CD-30486EC2DCFD}"/>
              </a:ext>
            </a:extLst>
          </p:cNvPr>
          <p:cNvSpPr txBox="1"/>
          <p:nvPr/>
        </p:nvSpPr>
        <p:spPr>
          <a:xfrm>
            <a:off x="2188029" y="3256007"/>
            <a:ext cx="4572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Objective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9BD42-25CE-520A-B4AD-F35ED9578CC1}"/>
              </a:ext>
            </a:extLst>
          </p:cNvPr>
          <p:cNvSpPr txBox="1"/>
          <p:nvPr/>
        </p:nvSpPr>
        <p:spPr>
          <a:xfrm>
            <a:off x="2188029" y="45025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08715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7D883-5701-FDFD-CD1F-15752BFBF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F1712-FB51-3C60-7DB4-F182EE81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D811B-293D-793D-7C9A-F1387C861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54" y="2383960"/>
            <a:ext cx="9829946" cy="920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E75B-3F80-7D68-5DA2-139807BF7A32}"/>
              </a:ext>
            </a:extLst>
          </p:cNvPr>
          <p:cNvSpPr txBox="1"/>
          <p:nvPr/>
        </p:nvSpPr>
        <p:spPr>
          <a:xfrm>
            <a:off x="3969751" y="493987"/>
            <a:ext cx="36488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Decision</a:t>
            </a:r>
            <a:r>
              <a:rPr lang="en-US" sz="3600"/>
              <a:t> </a:t>
            </a:r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91668-57F7-C41A-0A29-418413559818}"/>
              </a:ext>
            </a:extLst>
          </p:cNvPr>
          <p:cNvSpPr txBox="1"/>
          <p:nvPr/>
        </p:nvSpPr>
        <p:spPr>
          <a:xfrm>
            <a:off x="533098" y="1439444"/>
            <a:ext cx="84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Let:</a:t>
            </a:r>
          </a:p>
        </p:txBody>
      </p:sp>
    </p:spTree>
    <p:extLst>
      <p:ext uri="{BB962C8B-B14F-4D97-AF65-F5344CB8AC3E}">
        <p14:creationId xmlns:p14="http://schemas.microsoft.com/office/powerpoint/2010/main" val="255290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F7D3-44E8-B663-62F3-C9C36668A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435BF-AF35-056E-7A7D-A3BFE02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1A90A-4D8F-EC2E-BBA8-B2B696B5CCDD}"/>
              </a:ext>
            </a:extLst>
          </p:cNvPr>
          <p:cNvSpPr txBox="1"/>
          <p:nvPr/>
        </p:nvSpPr>
        <p:spPr>
          <a:xfrm>
            <a:off x="3969751" y="493987"/>
            <a:ext cx="37369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Objective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E0286-D7E0-80B9-698D-64E60655DECE}"/>
              </a:ext>
            </a:extLst>
          </p:cNvPr>
          <p:cNvSpPr txBox="1"/>
          <p:nvPr/>
        </p:nvSpPr>
        <p:spPr>
          <a:xfrm>
            <a:off x="803893" y="2909009"/>
            <a:ext cx="1827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9EAAD-54A4-4474-2544-731AE6EEB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9" y="1448941"/>
            <a:ext cx="3162987" cy="998838"/>
          </a:xfrm>
          <a:prstGeom prst="rect">
            <a:avLst/>
          </a:prstGeom>
        </p:spPr>
      </p:pic>
      <p:pic>
        <p:nvPicPr>
          <p:cNvPr id="8" name="Picture 7" descr="A close up of black text&#10;&#10;Description automatically generated">
            <a:extLst>
              <a:ext uri="{FF2B5EF4-FFF2-40B4-BE49-F238E27FC236}">
                <a16:creationId xmlns:a16="http://schemas.microsoft.com/office/drawing/2014/main" id="{55FBFA7B-0329-4B7F-37BF-BF79DCF8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4" y="3625825"/>
            <a:ext cx="6893186" cy="15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5AAF-D7C0-FB4C-A576-8AAD0A2F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5EE6BF-E482-3200-C8D4-8A5B3D39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3328D-4DA0-0D8A-350C-6FFE73B820CA}"/>
              </a:ext>
            </a:extLst>
          </p:cNvPr>
          <p:cNvSpPr txBox="1"/>
          <p:nvPr/>
        </p:nvSpPr>
        <p:spPr>
          <a:xfrm>
            <a:off x="3969751" y="493987"/>
            <a:ext cx="37882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chemeClr val="accent2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Constraints (1 of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3F1A9-18B3-F6FC-1067-BB2F33B36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9" y="1250607"/>
            <a:ext cx="9324731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08285-A8A3-BFD1-DD06-F69FD8E70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00" y="1725297"/>
            <a:ext cx="3944149" cy="482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8A2F0-7307-2D51-7430-5737F0218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9" y="2778728"/>
            <a:ext cx="6207125" cy="365125"/>
          </a:xfrm>
          <a:prstGeom prst="rect">
            <a:avLst/>
          </a:prstGeom>
        </p:spPr>
      </p:pic>
      <p:pic>
        <p:nvPicPr>
          <p:cNvPr id="11" name="Picture 10" descr="A close-up of a black and white text&#10;&#10;Description automatically generated">
            <a:extLst>
              <a:ext uri="{FF2B5EF4-FFF2-40B4-BE49-F238E27FC236}">
                <a16:creationId xmlns:a16="http://schemas.microsoft.com/office/drawing/2014/main" id="{425636F0-02C1-406C-26A1-91D42F835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99" y="3315698"/>
            <a:ext cx="2719193" cy="625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016CDB-0614-6F34-DAF6-5F2B72354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9" y="4709648"/>
            <a:ext cx="4662364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438E0-89B3-F74E-D8C8-CA3D6D5F5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00" y="5202522"/>
            <a:ext cx="2497798" cy="4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2013 - 2022 Theme</vt:lpstr>
      <vt:lpstr>Garden Planting Plan Optimization:    Maximizing bed usage &amp; visualizing species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Directions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2025-05-06T00:09:56Z</dcterms:created>
  <dcterms:modified xsi:type="dcterms:W3CDTF">2025-05-13T00:06:34Z</dcterms:modified>
</cp:coreProperties>
</file>